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6" r:id="rId3"/>
    <p:sldId id="258" r:id="rId4"/>
    <p:sldId id="349" r:id="rId5"/>
    <p:sldId id="837" r:id="rId6"/>
    <p:sldId id="533" r:id="rId7"/>
    <p:sldId id="850" r:id="rId8"/>
    <p:sldId id="863" r:id="rId9"/>
    <p:sldId id="490" r:id="rId10"/>
    <p:sldId id="495" r:id="rId11"/>
    <p:sldId id="399" r:id="rId12"/>
    <p:sldId id="480" r:id="rId13"/>
    <p:sldId id="482" r:id="rId14"/>
    <p:sldId id="260" r:id="rId15"/>
    <p:sldId id="263" r:id="rId16"/>
    <p:sldId id="499" r:id="rId17"/>
    <p:sldId id="498" r:id="rId18"/>
    <p:sldId id="311" r:id="rId19"/>
    <p:sldId id="864" r:id="rId20"/>
    <p:sldId id="501" r:id="rId21"/>
    <p:sldId id="316" r:id="rId22"/>
    <p:sldId id="544" r:id="rId23"/>
    <p:sldId id="545" r:id="rId24"/>
    <p:sldId id="546" r:id="rId25"/>
    <p:sldId id="866" r:id="rId26"/>
    <p:sldId id="317" r:id="rId27"/>
    <p:sldId id="563" r:id="rId28"/>
    <p:sldId id="564" r:id="rId29"/>
    <p:sldId id="565" r:id="rId30"/>
    <p:sldId id="340" r:id="rId31"/>
    <p:sldId id="342" r:id="rId32"/>
    <p:sldId id="307" r:id="rId33"/>
    <p:sldId id="536" r:id="rId34"/>
    <p:sldId id="537" r:id="rId35"/>
    <p:sldId id="326" r:id="rId36"/>
    <p:sldId id="264" r:id="rId37"/>
    <p:sldId id="328" r:id="rId38"/>
    <p:sldId id="331" r:id="rId39"/>
    <p:sldId id="343" r:id="rId40"/>
    <p:sldId id="646" r:id="rId41"/>
    <p:sldId id="845" r:id="rId42"/>
    <p:sldId id="332" r:id="rId43"/>
    <p:sldId id="321" r:id="rId44"/>
    <p:sldId id="322" r:id="rId45"/>
    <p:sldId id="335" r:id="rId46"/>
    <p:sldId id="324" r:id="rId47"/>
    <p:sldId id="262" r:id="rId48"/>
    <p:sldId id="323" r:id="rId49"/>
    <p:sldId id="267" r:id="rId50"/>
    <p:sldId id="270" r:id="rId51"/>
    <p:sldId id="271" r:id="rId52"/>
    <p:sldId id="265" r:id="rId53"/>
    <p:sldId id="266" r:id="rId54"/>
    <p:sldId id="334" r:id="rId55"/>
    <p:sldId id="872" r:id="rId56"/>
    <p:sldId id="336" r:id="rId57"/>
    <p:sldId id="272" r:id="rId58"/>
    <p:sldId id="273" r:id="rId59"/>
    <p:sldId id="274" r:id="rId60"/>
    <p:sldId id="276" r:id="rId61"/>
    <p:sldId id="280" r:id="rId62"/>
    <p:sldId id="279" r:id="rId63"/>
    <p:sldId id="278" r:id="rId64"/>
    <p:sldId id="847" r:id="rId65"/>
    <p:sldId id="848" r:id="rId66"/>
    <p:sldId id="849" r:id="rId67"/>
    <p:sldId id="282" r:id="rId68"/>
    <p:sldId id="283" r:id="rId69"/>
    <p:sldId id="284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348" r:id="rId80"/>
    <p:sldId id="296" r:id="rId81"/>
    <p:sldId id="297" r:id="rId82"/>
    <p:sldId id="298" r:id="rId83"/>
    <p:sldId id="299" r:id="rId84"/>
    <p:sldId id="300" r:id="rId85"/>
    <p:sldId id="301" r:id="rId86"/>
    <p:sldId id="302" r:id="rId87"/>
    <p:sldId id="303" r:id="rId88"/>
    <p:sldId id="304" r:id="rId89"/>
    <p:sldId id="347" r:id="rId90"/>
    <p:sldId id="31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270"/>
    <a:srgbClr val="4F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81E82-9CE3-4A03-9734-A16EF59CF6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6DE175A-B356-45EF-ACBC-8E95518E5F27}">
      <dgm:prSet phldrT="[Text]"/>
      <dgm:spPr/>
      <dgm:t>
        <a:bodyPr/>
        <a:lstStyle/>
        <a:p>
          <a:r>
            <a:rPr lang="en-US" b="1" dirty="0"/>
            <a:t>Increase in blood pressure (MAP)</a:t>
          </a:r>
          <a:endParaRPr lang="en-US" dirty="0"/>
        </a:p>
      </dgm:t>
    </dgm:pt>
    <dgm:pt modelId="{60687A0D-BCBD-4165-8F71-B63FFBA469F1}" type="parTrans" cxnId="{DAF55A3C-5586-486D-8C61-D7E5A447DE59}">
      <dgm:prSet/>
      <dgm:spPr/>
      <dgm:t>
        <a:bodyPr/>
        <a:lstStyle/>
        <a:p>
          <a:endParaRPr lang="en-US"/>
        </a:p>
      </dgm:t>
    </dgm:pt>
    <dgm:pt modelId="{4CCC741A-A7E2-471C-B2F1-256B1D6FD409}" type="sibTrans" cxnId="{DAF55A3C-5586-486D-8C61-D7E5A447DE59}">
      <dgm:prSet/>
      <dgm:spPr/>
      <dgm:t>
        <a:bodyPr/>
        <a:lstStyle/>
        <a:p>
          <a:endParaRPr lang="en-US"/>
        </a:p>
      </dgm:t>
    </dgm:pt>
    <dgm:pt modelId="{73AE8798-16D6-4B18-9481-8E7BD17C20F3}">
      <dgm:prSet phldrT="[Text]"/>
      <dgm:spPr/>
      <dgm:t>
        <a:bodyPr/>
        <a:lstStyle/>
        <a:p>
          <a:r>
            <a:rPr lang="en-US" b="1" dirty="0"/>
            <a:t>Stretches aorta/carotid sinuses</a:t>
          </a:r>
          <a:endParaRPr lang="en-US" dirty="0"/>
        </a:p>
      </dgm:t>
    </dgm:pt>
    <dgm:pt modelId="{B39581FE-10DC-4C36-B62E-723A9B684C45}" type="parTrans" cxnId="{037EE1E3-291D-425F-9BDF-2E727D9BEBA2}">
      <dgm:prSet/>
      <dgm:spPr/>
      <dgm:t>
        <a:bodyPr/>
        <a:lstStyle/>
        <a:p>
          <a:endParaRPr lang="en-US"/>
        </a:p>
      </dgm:t>
    </dgm:pt>
    <dgm:pt modelId="{F38D5BC0-AFB1-49C9-989E-81837938EF1A}" type="sibTrans" cxnId="{037EE1E3-291D-425F-9BDF-2E727D9BEBA2}">
      <dgm:prSet/>
      <dgm:spPr/>
      <dgm:t>
        <a:bodyPr/>
        <a:lstStyle/>
        <a:p>
          <a:endParaRPr lang="en-US"/>
        </a:p>
      </dgm:t>
    </dgm:pt>
    <dgm:pt modelId="{AB46FFFD-8DD5-477C-8837-FDFFBC96BBFA}">
      <dgm:prSet phldrT="[Text]"/>
      <dgm:spPr/>
      <dgm:t>
        <a:bodyPr/>
        <a:lstStyle/>
        <a:p>
          <a:r>
            <a:rPr lang="en-US" b="1" dirty="0"/>
            <a:t>CV center compares signals to set point</a:t>
          </a:r>
          <a:endParaRPr lang="en-US" dirty="0"/>
        </a:p>
      </dgm:t>
    </dgm:pt>
    <dgm:pt modelId="{796C527D-1A84-4C25-9925-6F9340587DFE}" type="parTrans" cxnId="{306DF8E1-654D-49FA-9B52-F09FC6465794}">
      <dgm:prSet/>
      <dgm:spPr/>
      <dgm:t>
        <a:bodyPr/>
        <a:lstStyle/>
        <a:p>
          <a:endParaRPr lang="en-US"/>
        </a:p>
      </dgm:t>
    </dgm:pt>
    <dgm:pt modelId="{912673DE-60E0-4B3F-8C71-CDF140272DC6}" type="sibTrans" cxnId="{306DF8E1-654D-49FA-9B52-F09FC6465794}">
      <dgm:prSet/>
      <dgm:spPr/>
      <dgm:t>
        <a:bodyPr/>
        <a:lstStyle/>
        <a:p>
          <a:endParaRPr lang="en-US"/>
        </a:p>
      </dgm:t>
    </dgm:pt>
    <dgm:pt modelId="{DB4396B9-B132-4A16-ABAB-AEC084E54F3B}">
      <dgm:prSet/>
      <dgm:spPr/>
      <dgm:t>
        <a:bodyPr/>
        <a:lstStyle/>
        <a:p>
          <a:r>
            <a:rPr lang="en-US" b="1" dirty="0"/>
            <a:t>Shuts off SNS activates PNS</a:t>
          </a:r>
        </a:p>
      </dgm:t>
    </dgm:pt>
    <dgm:pt modelId="{93E37EF2-BD26-4684-B043-C64BCD8B7AF8}" type="parTrans" cxnId="{796AB29E-494F-4F9C-A642-0F62306AE9D1}">
      <dgm:prSet/>
      <dgm:spPr/>
      <dgm:t>
        <a:bodyPr/>
        <a:lstStyle/>
        <a:p>
          <a:endParaRPr lang="en-US"/>
        </a:p>
      </dgm:t>
    </dgm:pt>
    <dgm:pt modelId="{F2CF2A25-8437-4ED3-B06F-061AED73CC70}" type="sibTrans" cxnId="{796AB29E-494F-4F9C-A642-0F62306AE9D1}">
      <dgm:prSet/>
      <dgm:spPr/>
      <dgm:t>
        <a:bodyPr/>
        <a:lstStyle/>
        <a:p>
          <a:endParaRPr lang="en-US"/>
        </a:p>
      </dgm:t>
    </dgm:pt>
    <dgm:pt modelId="{5D738CEC-53F6-4FEC-919B-F97B21C69B95}">
      <dgm:prSet/>
      <dgm:spPr/>
      <dgm:t>
        <a:bodyPr/>
        <a:lstStyle/>
        <a:p>
          <a:r>
            <a:rPr lang="en-US" b="1" dirty="0"/>
            <a:t>Decrease CO (   HR and SV causes vasodilation (   TPR))</a:t>
          </a:r>
        </a:p>
      </dgm:t>
    </dgm:pt>
    <dgm:pt modelId="{8F6FB135-D7B5-40F0-A1F6-B6517513D9E0}" type="parTrans" cxnId="{516A38C5-000A-41E3-8DCF-43FF493E8B6C}">
      <dgm:prSet/>
      <dgm:spPr/>
      <dgm:t>
        <a:bodyPr/>
        <a:lstStyle/>
        <a:p>
          <a:endParaRPr lang="en-US"/>
        </a:p>
      </dgm:t>
    </dgm:pt>
    <dgm:pt modelId="{70C37BBC-C1C6-4AAB-8812-B5230A45F567}" type="sibTrans" cxnId="{516A38C5-000A-41E3-8DCF-43FF493E8B6C}">
      <dgm:prSet/>
      <dgm:spPr/>
      <dgm:t>
        <a:bodyPr/>
        <a:lstStyle/>
        <a:p>
          <a:endParaRPr lang="en-US"/>
        </a:p>
      </dgm:t>
    </dgm:pt>
    <dgm:pt modelId="{5D2D04F3-A338-4779-BE14-D7929BC95D8C}">
      <dgm:prSet/>
      <dgm:spPr/>
      <dgm:t>
        <a:bodyPr/>
        <a:lstStyle/>
        <a:p>
          <a:r>
            <a:rPr lang="en-US" b="1" dirty="0"/>
            <a:t>APs sent to CV center in medulla</a:t>
          </a:r>
          <a:endParaRPr lang="en-US" dirty="0"/>
        </a:p>
      </dgm:t>
    </dgm:pt>
    <dgm:pt modelId="{A9D561D5-A387-44B6-A659-DE1F09DE3480}" type="parTrans" cxnId="{EB72574A-3870-4EA2-931F-2D3C1C872FBF}">
      <dgm:prSet/>
      <dgm:spPr/>
      <dgm:t>
        <a:bodyPr/>
        <a:lstStyle/>
        <a:p>
          <a:endParaRPr lang="en-US"/>
        </a:p>
      </dgm:t>
    </dgm:pt>
    <dgm:pt modelId="{00C151D9-C3C5-4271-99D3-3D7F8E3D14C4}" type="sibTrans" cxnId="{EB72574A-3870-4EA2-931F-2D3C1C872FBF}">
      <dgm:prSet/>
      <dgm:spPr/>
      <dgm:t>
        <a:bodyPr/>
        <a:lstStyle/>
        <a:p>
          <a:endParaRPr lang="en-US"/>
        </a:p>
      </dgm:t>
    </dgm:pt>
    <dgm:pt modelId="{D3C3CFAA-F635-43DD-950D-D3810DA336DF}">
      <dgm:prSet/>
      <dgm:spPr/>
      <dgm:t>
        <a:bodyPr/>
        <a:lstStyle/>
        <a:p>
          <a:r>
            <a:rPr lang="en-US" b="1" dirty="0"/>
            <a:t>Activates baroreceptors</a:t>
          </a:r>
          <a:endParaRPr lang="en-US" dirty="0"/>
        </a:p>
      </dgm:t>
    </dgm:pt>
    <dgm:pt modelId="{8514D835-12C0-4686-85E8-90A3159112F5}" type="parTrans" cxnId="{7C376F2B-0701-4722-B934-B3A970BA28C2}">
      <dgm:prSet/>
      <dgm:spPr/>
      <dgm:t>
        <a:bodyPr/>
        <a:lstStyle/>
        <a:p>
          <a:endParaRPr lang="en-US"/>
        </a:p>
      </dgm:t>
    </dgm:pt>
    <dgm:pt modelId="{FA861578-67B8-40D9-A6F5-DE31ACD7AEE9}" type="sibTrans" cxnId="{7C376F2B-0701-4722-B934-B3A970BA28C2}">
      <dgm:prSet/>
      <dgm:spPr/>
      <dgm:t>
        <a:bodyPr/>
        <a:lstStyle/>
        <a:p>
          <a:endParaRPr lang="en-US"/>
        </a:p>
      </dgm:t>
    </dgm:pt>
    <dgm:pt modelId="{8C7B5C90-696F-4455-A072-072C8FD9BC1C}">
      <dgm:prSet/>
      <dgm:spPr/>
      <dgm:t>
        <a:bodyPr/>
        <a:lstStyle/>
        <a:p>
          <a:r>
            <a:rPr lang="en-US" b="1" dirty="0"/>
            <a:t>Decreases MAP</a:t>
          </a:r>
        </a:p>
      </dgm:t>
    </dgm:pt>
    <dgm:pt modelId="{7B621404-5BE2-44BC-854E-AA68ED861CD2}" type="parTrans" cxnId="{DFF64533-4213-4D6E-8C9D-3ED9103BFE5E}">
      <dgm:prSet/>
      <dgm:spPr/>
      <dgm:t>
        <a:bodyPr/>
        <a:lstStyle/>
        <a:p>
          <a:endParaRPr lang="en-US"/>
        </a:p>
      </dgm:t>
    </dgm:pt>
    <dgm:pt modelId="{CA7B6237-5582-4881-B424-CC1FA731DF98}" type="sibTrans" cxnId="{DFF64533-4213-4D6E-8C9D-3ED9103BFE5E}">
      <dgm:prSet/>
      <dgm:spPr/>
      <dgm:t>
        <a:bodyPr/>
        <a:lstStyle/>
        <a:p>
          <a:endParaRPr lang="en-US"/>
        </a:p>
      </dgm:t>
    </dgm:pt>
    <dgm:pt modelId="{ABD0BEB6-C071-4BFD-B39E-754DB3BA7447}" type="pres">
      <dgm:prSet presAssocID="{D5E81E82-9CE3-4A03-9734-A16EF59CF675}" presName="linearFlow" presStyleCnt="0">
        <dgm:presLayoutVars>
          <dgm:resizeHandles val="exact"/>
        </dgm:presLayoutVars>
      </dgm:prSet>
      <dgm:spPr/>
    </dgm:pt>
    <dgm:pt modelId="{994CE745-EA9A-4B5A-AD69-7787F8EF1D3E}" type="pres">
      <dgm:prSet presAssocID="{86DE175A-B356-45EF-ACBC-8E95518E5F27}" presName="node" presStyleLbl="node1" presStyleIdx="0" presStyleCnt="8" custScaleX="333333">
        <dgm:presLayoutVars>
          <dgm:bulletEnabled val="1"/>
        </dgm:presLayoutVars>
      </dgm:prSet>
      <dgm:spPr/>
    </dgm:pt>
    <dgm:pt modelId="{9546184D-FCC6-41C6-9EE3-1C4A9DDC57EE}" type="pres">
      <dgm:prSet presAssocID="{4CCC741A-A7E2-471C-B2F1-256B1D6FD409}" presName="sibTrans" presStyleLbl="sibTrans2D1" presStyleIdx="0" presStyleCnt="7"/>
      <dgm:spPr/>
    </dgm:pt>
    <dgm:pt modelId="{D298A725-A7E1-459F-854E-AD9D34644F6A}" type="pres">
      <dgm:prSet presAssocID="{4CCC741A-A7E2-471C-B2F1-256B1D6FD409}" presName="connectorText" presStyleLbl="sibTrans2D1" presStyleIdx="0" presStyleCnt="7"/>
      <dgm:spPr/>
    </dgm:pt>
    <dgm:pt modelId="{0ED23535-2A9E-419C-B52B-2B5CAA337C59}" type="pres">
      <dgm:prSet presAssocID="{73AE8798-16D6-4B18-9481-8E7BD17C20F3}" presName="node" presStyleLbl="node1" presStyleIdx="1" presStyleCnt="8" custScaleX="333333">
        <dgm:presLayoutVars>
          <dgm:bulletEnabled val="1"/>
        </dgm:presLayoutVars>
      </dgm:prSet>
      <dgm:spPr/>
    </dgm:pt>
    <dgm:pt modelId="{A6A207D3-92B1-4347-9843-91F46564124E}" type="pres">
      <dgm:prSet presAssocID="{F38D5BC0-AFB1-49C9-989E-81837938EF1A}" presName="sibTrans" presStyleLbl="sibTrans2D1" presStyleIdx="1" presStyleCnt="7"/>
      <dgm:spPr/>
    </dgm:pt>
    <dgm:pt modelId="{55199643-EFFB-40C6-8C26-9FCC55CCBBBE}" type="pres">
      <dgm:prSet presAssocID="{F38D5BC0-AFB1-49C9-989E-81837938EF1A}" presName="connectorText" presStyleLbl="sibTrans2D1" presStyleIdx="1" presStyleCnt="7"/>
      <dgm:spPr/>
    </dgm:pt>
    <dgm:pt modelId="{0B17551B-B74F-4BB3-AE5C-0420FF711605}" type="pres">
      <dgm:prSet presAssocID="{D3C3CFAA-F635-43DD-950D-D3810DA336DF}" presName="node" presStyleLbl="node1" presStyleIdx="2" presStyleCnt="8" custScaleX="333427">
        <dgm:presLayoutVars>
          <dgm:bulletEnabled val="1"/>
        </dgm:presLayoutVars>
      </dgm:prSet>
      <dgm:spPr/>
    </dgm:pt>
    <dgm:pt modelId="{3D338120-AAE0-489F-A1F6-CFF78B11024D}" type="pres">
      <dgm:prSet presAssocID="{FA861578-67B8-40D9-A6F5-DE31ACD7AEE9}" presName="sibTrans" presStyleLbl="sibTrans2D1" presStyleIdx="2" presStyleCnt="7"/>
      <dgm:spPr/>
    </dgm:pt>
    <dgm:pt modelId="{48882BA6-1827-4E18-B43A-2A1659FABABF}" type="pres">
      <dgm:prSet presAssocID="{FA861578-67B8-40D9-A6F5-DE31ACD7AEE9}" presName="connectorText" presStyleLbl="sibTrans2D1" presStyleIdx="2" presStyleCnt="7"/>
      <dgm:spPr/>
    </dgm:pt>
    <dgm:pt modelId="{35F0D903-18EC-4A6B-AC1C-A5A3BDF4E0E0}" type="pres">
      <dgm:prSet presAssocID="{5D2D04F3-A338-4779-BE14-D7929BC95D8C}" presName="node" presStyleLbl="node1" presStyleIdx="3" presStyleCnt="8" custScaleX="333427">
        <dgm:presLayoutVars>
          <dgm:bulletEnabled val="1"/>
        </dgm:presLayoutVars>
      </dgm:prSet>
      <dgm:spPr/>
    </dgm:pt>
    <dgm:pt modelId="{9513DDA2-2EE0-4ACF-86E8-72F10585A26D}" type="pres">
      <dgm:prSet presAssocID="{00C151D9-C3C5-4271-99D3-3D7F8E3D14C4}" presName="sibTrans" presStyleLbl="sibTrans2D1" presStyleIdx="3" presStyleCnt="7"/>
      <dgm:spPr/>
    </dgm:pt>
    <dgm:pt modelId="{C52BCB38-91D8-4F16-80DA-751ACEDD67C6}" type="pres">
      <dgm:prSet presAssocID="{00C151D9-C3C5-4271-99D3-3D7F8E3D14C4}" presName="connectorText" presStyleLbl="sibTrans2D1" presStyleIdx="3" presStyleCnt="7"/>
      <dgm:spPr/>
    </dgm:pt>
    <dgm:pt modelId="{8B9BA2D5-B65E-4721-9DA6-E6795EE0257A}" type="pres">
      <dgm:prSet presAssocID="{AB46FFFD-8DD5-477C-8837-FDFFBC96BBFA}" presName="node" presStyleLbl="node1" presStyleIdx="4" presStyleCnt="8" custScaleX="333333">
        <dgm:presLayoutVars>
          <dgm:bulletEnabled val="1"/>
        </dgm:presLayoutVars>
      </dgm:prSet>
      <dgm:spPr/>
    </dgm:pt>
    <dgm:pt modelId="{9785C9B1-68AD-4F46-B810-78E55EC72ACF}" type="pres">
      <dgm:prSet presAssocID="{912673DE-60E0-4B3F-8C71-CDF140272DC6}" presName="sibTrans" presStyleLbl="sibTrans2D1" presStyleIdx="4" presStyleCnt="7"/>
      <dgm:spPr/>
    </dgm:pt>
    <dgm:pt modelId="{CCB61430-D1F3-4EDF-8C43-1C9B52C15CA2}" type="pres">
      <dgm:prSet presAssocID="{912673DE-60E0-4B3F-8C71-CDF140272DC6}" presName="connectorText" presStyleLbl="sibTrans2D1" presStyleIdx="4" presStyleCnt="7"/>
      <dgm:spPr/>
    </dgm:pt>
    <dgm:pt modelId="{3191191A-92AF-4B49-8D0F-00696681FDAF}" type="pres">
      <dgm:prSet presAssocID="{DB4396B9-B132-4A16-ABAB-AEC084E54F3B}" presName="node" presStyleLbl="node1" presStyleIdx="5" presStyleCnt="8" custScaleX="332409">
        <dgm:presLayoutVars>
          <dgm:bulletEnabled val="1"/>
        </dgm:presLayoutVars>
      </dgm:prSet>
      <dgm:spPr/>
    </dgm:pt>
    <dgm:pt modelId="{A9B34852-809E-4FC7-871C-D9E8C677BEA7}" type="pres">
      <dgm:prSet presAssocID="{F2CF2A25-8437-4ED3-B06F-061AED73CC70}" presName="sibTrans" presStyleLbl="sibTrans2D1" presStyleIdx="5" presStyleCnt="7"/>
      <dgm:spPr/>
    </dgm:pt>
    <dgm:pt modelId="{6454B590-7856-4A55-AE4F-CB5EA249FDC1}" type="pres">
      <dgm:prSet presAssocID="{F2CF2A25-8437-4ED3-B06F-061AED73CC70}" presName="connectorText" presStyleLbl="sibTrans2D1" presStyleIdx="5" presStyleCnt="7"/>
      <dgm:spPr/>
    </dgm:pt>
    <dgm:pt modelId="{F269B9A8-4EBB-4A85-9CFC-DB73D7BF3074}" type="pres">
      <dgm:prSet presAssocID="{5D738CEC-53F6-4FEC-919B-F97B21C69B95}" presName="node" presStyleLbl="node1" presStyleIdx="6" presStyleCnt="8" custScaleX="329715">
        <dgm:presLayoutVars>
          <dgm:bulletEnabled val="1"/>
        </dgm:presLayoutVars>
      </dgm:prSet>
      <dgm:spPr/>
    </dgm:pt>
    <dgm:pt modelId="{693B02F4-83E4-4A4A-A826-579F29AC6FF2}" type="pres">
      <dgm:prSet presAssocID="{70C37BBC-C1C6-4AAB-8812-B5230A45F567}" presName="sibTrans" presStyleLbl="sibTrans2D1" presStyleIdx="6" presStyleCnt="7"/>
      <dgm:spPr/>
    </dgm:pt>
    <dgm:pt modelId="{57B02C02-E840-41B7-A272-2308496DD4B5}" type="pres">
      <dgm:prSet presAssocID="{70C37BBC-C1C6-4AAB-8812-B5230A45F567}" presName="connectorText" presStyleLbl="sibTrans2D1" presStyleIdx="6" presStyleCnt="7"/>
      <dgm:spPr/>
    </dgm:pt>
    <dgm:pt modelId="{044B341D-EE9E-4F7E-AC2E-176C79353395}" type="pres">
      <dgm:prSet presAssocID="{8C7B5C90-696F-4455-A072-072C8FD9BC1C}" presName="node" presStyleLbl="node1" presStyleIdx="7" presStyleCnt="8" custScaleX="330931">
        <dgm:presLayoutVars>
          <dgm:bulletEnabled val="1"/>
        </dgm:presLayoutVars>
      </dgm:prSet>
      <dgm:spPr/>
    </dgm:pt>
  </dgm:ptLst>
  <dgm:cxnLst>
    <dgm:cxn modelId="{EA8B8C20-03A4-47DC-BBDC-80BC2B4712B4}" type="presOf" srcId="{F2CF2A25-8437-4ED3-B06F-061AED73CC70}" destId="{6454B590-7856-4A55-AE4F-CB5EA249FDC1}" srcOrd="1" destOrd="0" presId="urn:microsoft.com/office/officeart/2005/8/layout/process2"/>
    <dgm:cxn modelId="{7C376F2B-0701-4722-B934-B3A970BA28C2}" srcId="{D5E81E82-9CE3-4A03-9734-A16EF59CF675}" destId="{D3C3CFAA-F635-43DD-950D-D3810DA336DF}" srcOrd="2" destOrd="0" parTransId="{8514D835-12C0-4686-85E8-90A3159112F5}" sibTransId="{FA861578-67B8-40D9-A6F5-DE31ACD7AEE9}"/>
    <dgm:cxn modelId="{DFF64533-4213-4D6E-8C9D-3ED9103BFE5E}" srcId="{D5E81E82-9CE3-4A03-9734-A16EF59CF675}" destId="{8C7B5C90-696F-4455-A072-072C8FD9BC1C}" srcOrd="7" destOrd="0" parTransId="{7B621404-5BE2-44BC-854E-AA68ED861CD2}" sibTransId="{CA7B6237-5582-4881-B424-CC1FA731DF98}"/>
    <dgm:cxn modelId="{9B497D36-F3C3-4055-8FA8-A0D463B9BBD7}" type="presOf" srcId="{912673DE-60E0-4B3F-8C71-CDF140272DC6}" destId="{CCB61430-D1F3-4EDF-8C43-1C9B52C15CA2}" srcOrd="1" destOrd="0" presId="urn:microsoft.com/office/officeart/2005/8/layout/process2"/>
    <dgm:cxn modelId="{DAF55A3C-5586-486D-8C61-D7E5A447DE59}" srcId="{D5E81E82-9CE3-4A03-9734-A16EF59CF675}" destId="{86DE175A-B356-45EF-ACBC-8E95518E5F27}" srcOrd="0" destOrd="0" parTransId="{60687A0D-BCBD-4165-8F71-B63FFBA469F1}" sibTransId="{4CCC741A-A7E2-471C-B2F1-256B1D6FD409}"/>
    <dgm:cxn modelId="{FB5ED13D-A130-422B-9418-79D65375A01D}" type="presOf" srcId="{00C151D9-C3C5-4271-99D3-3D7F8E3D14C4}" destId="{9513DDA2-2EE0-4ACF-86E8-72F10585A26D}" srcOrd="0" destOrd="0" presId="urn:microsoft.com/office/officeart/2005/8/layout/process2"/>
    <dgm:cxn modelId="{BAC18A45-5FCF-4430-A50E-FF6FF2E0400C}" type="presOf" srcId="{00C151D9-C3C5-4271-99D3-3D7F8E3D14C4}" destId="{C52BCB38-91D8-4F16-80DA-751ACEDD67C6}" srcOrd="1" destOrd="0" presId="urn:microsoft.com/office/officeart/2005/8/layout/process2"/>
    <dgm:cxn modelId="{A6AAFE46-A675-4203-B6D0-633247358B87}" type="presOf" srcId="{F2CF2A25-8437-4ED3-B06F-061AED73CC70}" destId="{A9B34852-809E-4FC7-871C-D9E8C677BEA7}" srcOrd="0" destOrd="0" presId="urn:microsoft.com/office/officeart/2005/8/layout/process2"/>
    <dgm:cxn modelId="{85E4106A-547E-4509-9D4D-9F7395934DD5}" type="presOf" srcId="{FA861578-67B8-40D9-A6F5-DE31ACD7AEE9}" destId="{3D338120-AAE0-489F-A1F6-CFF78B11024D}" srcOrd="0" destOrd="0" presId="urn:microsoft.com/office/officeart/2005/8/layout/process2"/>
    <dgm:cxn modelId="{EB72574A-3870-4EA2-931F-2D3C1C872FBF}" srcId="{D5E81E82-9CE3-4A03-9734-A16EF59CF675}" destId="{5D2D04F3-A338-4779-BE14-D7929BC95D8C}" srcOrd="3" destOrd="0" parTransId="{A9D561D5-A387-44B6-A659-DE1F09DE3480}" sibTransId="{00C151D9-C3C5-4271-99D3-3D7F8E3D14C4}"/>
    <dgm:cxn modelId="{67BF034D-AF3F-4BCD-A659-FF2A57286BF9}" type="presOf" srcId="{5D2D04F3-A338-4779-BE14-D7929BC95D8C}" destId="{35F0D903-18EC-4A6B-AC1C-A5A3BDF4E0E0}" srcOrd="0" destOrd="0" presId="urn:microsoft.com/office/officeart/2005/8/layout/process2"/>
    <dgm:cxn modelId="{3E3C216D-739D-4A33-9FC1-A0204F6DA021}" type="presOf" srcId="{912673DE-60E0-4B3F-8C71-CDF140272DC6}" destId="{9785C9B1-68AD-4F46-B810-78E55EC72ACF}" srcOrd="0" destOrd="0" presId="urn:microsoft.com/office/officeart/2005/8/layout/process2"/>
    <dgm:cxn modelId="{161AAC6F-2CFD-4BD6-9586-3D275892BB5A}" type="presOf" srcId="{73AE8798-16D6-4B18-9481-8E7BD17C20F3}" destId="{0ED23535-2A9E-419C-B52B-2B5CAA337C59}" srcOrd="0" destOrd="0" presId="urn:microsoft.com/office/officeart/2005/8/layout/process2"/>
    <dgm:cxn modelId="{D9E11759-F8F2-4CB8-83F2-5651595E1F25}" type="presOf" srcId="{D5E81E82-9CE3-4A03-9734-A16EF59CF675}" destId="{ABD0BEB6-C071-4BFD-B39E-754DB3BA7447}" srcOrd="0" destOrd="0" presId="urn:microsoft.com/office/officeart/2005/8/layout/process2"/>
    <dgm:cxn modelId="{46211B80-6C4A-4F8A-BD17-553BA435DA5C}" type="presOf" srcId="{70C37BBC-C1C6-4AAB-8812-B5230A45F567}" destId="{57B02C02-E840-41B7-A272-2308496DD4B5}" srcOrd="1" destOrd="0" presId="urn:microsoft.com/office/officeart/2005/8/layout/process2"/>
    <dgm:cxn modelId="{14D16989-9337-4AA0-B3C0-0D3E2806ED20}" type="presOf" srcId="{4CCC741A-A7E2-471C-B2F1-256B1D6FD409}" destId="{D298A725-A7E1-459F-854E-AD9D34644F6A}" srcOrd="1" destOrd="0" presId="urn:microsoft.com/office/officeart/2005/8/layout/process2"/>
    <dgm:cxn modelId="{796AB29E-494F-4F9C-A642-0F62306AE9D1}" srcId="{D5E81E82-9CE3-4A03-9734-A16EF59CF675}" destId="{DB4396B9-B132-4A16-ABAB-AEC084E54F3B}" srcOrd="5" destOrd="0" parTransId="{93E37EF2-BD26-4684-B043-C64BCD8B7AF8}" sibTransId="{F2CF2A25-8437-4ED3-B06F-061AED73CC70}"/>
    <dgm:cxn modelId="{839AA2A4-9CE6-4A7B-B735-5C6DDE7B1426}" type="presOf" srcId="{70C37BBC-C1C6-4AAB-8812-B5230A45F567}" destId="{693B02F4-83E4-4A4A-A826-579F29AC6FF2}" srcOrd="0" destOrd="0" presId="urn:microsoft.com/office/officeart/2005/8/layout/process2"/>
    <dgm:cxn modelId="{73CB0AAA-AE0C-420A-9535-E5F5A854A6DA}" type="presOf" srcId="{4CCC741A-A7E2-471C-B2F1-256B1D6FD409}" destId="{9546184D-FCC6-41C6-9EE3-1C4A9DDC57EE}" srcOrd="0" destOrd="0" presId="urn:microsoft.com/office/officeart/2005/8/layout/process2"/>
    <dgm:cxn modelId="{293183AF-F0F4-463D-937E-F46B62C37139}" type="presOf" srcId="{8C7B5C90-696F-4455-A072-072C8FD9BC1C}" destId="{044B341D-EE9E-4F7E-AC2E-176C79353395}" srcOrd="0" destOrd="0" presId="urn:microsoft.com/office/officeart/2005/8/layout/process2"/>
    <dgm:cxn modelId="{56FB1EB1-0445-44DA-B4A6-CFF96295F950}" type="presOf" srcId="{F38D5BC0-AFB1-49C9-989E-81837938EF1A}" destId="{55199643-EFFB-40C6-8C26-9FCC55CCBBBE}" srcOrd="1" destOrd="0" presId="urn:microsoft.com/office/officeart/2005/8/layout/process2"/>
    <dgm:cxn modelId="{45718FBC-8A60-426C-B00D-3085EDACF6FB}" type="presOf" srcId="{F38D5BC0-AFB1-49C9-989E-81837938EF1A}" destId="{A6A207D3-92B1-4347-9843-91F46564124E}" srcOrd="0" destOrd="0" presId="urn:microsoft.com/office/officeart/2005/8/layout/process2"/>
    <dgm:cxn modelId="{197DEDC0-92B7-4702-9D2F-0C3B3FFC7C98}" type="presOf" srcId="{5D738CEC-53F6-4FEC-919B-F97B21C69B95}" destId="{F269B9A8-4EBB-4A85-9CFC-DB73D7BF3074}" srcOrd="0" destOrd="0" presId="urn:microsoft.com/office/officeart/2005/8/layout/process2"/>
    <dgm:cxn modelId="{516A38C5-000A-41E3-8DCF-43FF493E8B6C}" srcId="{D5E81E82-9CE3-4A03-9734-A16EF59CF675}" destId="{5D738CEC-53F6-4FEC-919B-F97B21C69B95}" srcOrd="6" destOrd="0" parTransId="{8F6FB135-D7B5-40F0-A1F6-B6517513D9E0}" sibTransId="{70C37BBC-C1C6-4AAB-8812-B5230A45F567}"/>
    <dgm:cxn modelId="{C68BADC5-B1E7-48C8-B13E-319F87426036}" type="presOf" srcId="{D3C3CFAA-F635-43DD-950D-D3810DA336DF}" destId="{0B17551B-B74F-4BB3-AE5C-0420FF711605}" srcOrd="0" destOrd="0" presId="urn:microsoft.com/office/officeart/2005/8/layout/process2"/>
    <dgm:cxn modelId="{7760BCC6-D557-4D9E-8DEA-2DEBED2C774D}" type="presOf" srcId="{DB4396B9-B132-4A16-ABAB-AEC084E54F3B}" destId="{3191191A-92AF-4B49-8D0F-00696681FDAF}" srcOrd="0" destOrd="0" presId="urn:microsoft.com/office/officeart/2005/8/layout/process2"/>
    <dgm:cxn modelId="{8BA5ECD0-FDC2-4EDB-A104-46FAA032BB03}" type="presOf" srcId="{FA861578-67B8-40D9-A6F5-DE31ACD7AEE9}" destId="{48882BA6-1827-4E18-B43A-2A1659FABABF}" srcOrd="1" destOrd="0" presId="urn:microsoft.com/office/officeart/2005/8/layout/process2"/>
    <dgm:cxn modelId="{306DF8E1-654D-49FA-9B52-F09FC6465794}" srcId="{D5E81E82-9CE3-4A03-9734-A16EF59CF675}" destId="{AB46FFFD-8DD5-477C-8837-FDFFBC96BBFA}" srcOrd="4" destOrd="0" parTransId="{796C527D-1A84-4C25-9925-6F9340587DFE}" sibTransId="{912673DE-60E0-4B3F-8C71-CDF140272DC6}"/>
    <dgm:cxn modelId="{037EE1E3-291D-425F-9BDF-2E727D9BEBA2}" srcId="{D5E81E82-9CE3-4A03-9734-A16EF59CF675}" destId="{73AE8798-16D6-4B18-9481-8E7BD17C20F3}" srcOrd="1" destOrd="0" parTransId="{B39581FE-10DC-4C36-B62E-723A9B684C45}" sibTransId="{F38D5BC0-AFB1-49C9-989E-81837938EF1A}"/>
    <dgm:cxn modelId="{6C7012F6-D3D3-4006-8B74-FAE5737E2177}" type="presOf" srcId="{AB46FFFD-8DD5-477C-8837-FDFFBC96BBFA}" destId="{8B9BA2D5-B65E-4721-9DA6-E6795EE0257A}" srcOrd="0" destOrd="0" presId="urn:microsoft.com/office/officeart/2005/8/layout/process2"/>
    <dgm:cxn modelId="{36FB69FD-D00B-45DB-A850-753E76739D0A}" type="presOf" srcId="{86DE175A-B356-45EF-ACBC-8E95518E5F27}" destId="{994CE745-EA9A-4B5A-AD69-7787F8EF1D3E}" srcOrd="0" destOrd="0" presId="urn:microsoft.com/office/officeart/2005/8/layout/process2"/>
    <dgm:cxn modelId="{FF85BEC4-99B8-4131-A4D9-D25DAC33DEC2}" type="presParOf" srcId="{ABD0BEB6-C071-4BFD-B39E-754DB3BA7447}" destId="{994CE745-EA9A-4B5A-AD69-7787F8EF1D3E}" srcOrd="0" destOrd="0" presId="urn:microsoft.com/office/officeart/2005/8/layout/process2"/>
    <dgm:cxn modelId="{FD095F49-59DF-42C7-9321-7D8421D11853}" type="presParOf" srcId="{ABD0BEB6-C071-4BFD-B39E-754DB3BA7447}" destId="{9546184D-FCC6-41C6-9EE3-1C4A9DDC57EE}" srcOrd="1" destOrd="0" presId="urn:microsoft.com/office/officeart/2005/8/layout/process2"/>
    <dgm:cxn modelId="{47683F6C-B6EC-425D-AEB0-8C8B4066FA4A}" type="presParOf" srcId="{9546184D-FCC6-41C6-9EE3-1C4A9DDC57EE}" destId="{D298A725-A7E1-459F-854E-AD9D34644F6A}" srcOrd="0" destOrd="0" presId="urn:microsoft.com/office/officeart/2005/8/layout/process2"/>
    <dgm:cxn modelId="{3340D22E-AC96-44D2-A4F8-EB0F4B1FF377}" type="presParOf" srcId="{ABD0BEB6-C071-4BFD-B39E-754DB3BA7447}" destId="{0ED23535-2A9E-419C-B52B-2B5CAA337C59}" srcOrd="2" destOrd="0" presId="urn:microsoft.com/office/officeart/2005/8/layout/process2"/>
    <dgm:cxn modelId="{EBDC0E57-9C4C-40EC-B5D0-E202FA1216B2}" type="presParOf" srcId="{ABD0BEB6-C071-4BFD-B39E-754DB3BA7447}" destId="{A6A207D3-92B1-4347-9843-91F46564124E}" srcOrd="3" destOrd="0" presId="urn:microsoft.com/office/officeart/2005/8/layout/process2"/>
    <dgm:cxn modelId="{97FDA564-762B-4A73-A01F-C3CF456D9CE4}" type="presParOf" srcId="{A6A207D3-92B1-4347-9843-91F46564124E}" destId="{55199643-EFFB-40C6-8C26-9FCC55CCBBBE}" srcOrd="0" destOrd="0" presId="urn:microsoft.com/office/officeart/2005/8/layout/process2"/>
    <dgm:cxn modelId="{F05F751C-D9DD-41B6-9E76-32175AAD60C6}" type="presParOf" srcId="{ABD0BEB6-C071-4BFD-B39E-754DB3BA7447}" destId="{0B17551B-B74F-4BB3-AE5C-0420FF711605}" srcOrd="4" destOrd="0" presId="urn:microsoft.com/office/officeart/2005/8/layout/process2"/>
    <dgm:cxn modelId="{43DC5593-4D26-4377-B6F6-AF2766BFA0FC}" type="presParOf" srcId="{ABD0BEB6-C071-4BFD-B39E-754DB3BA7447}" destId="{3D338120-AAE0-489F-A1F6-CFF78B11024D}" srcOrd="5" destOrd="0" presId="urn:microsoft.com/office/officeart/2005/8/layout/process2"/>
    <dgm:cxn modelId="{54B1005E-F66B-4F8D-96DB-B6286864ADE5}" type="presParOf" srcId="{3D338120-AAE0-489F-A1F6-CFF78B11024D}" destId="{48882BA6-1827-4E18-B43A-2A1659FABABF}" srcOrd="0" destOrd="0" presId="urn:microsoft.com/office/officeart/2005/8/layout/process2"/>
    <dgm:cxn modelId="{11E87B41-7B00-43B2-ADEE-1FECDCE5E359}" type="presParOf" srcId="{ABD0BEB6-C071-4BFD-B39E-754DB3BA7447}" destId="{35F0D903-18EC-4A6B-AC1C-A5A3BDF4E0E0}" srcOrd="6" destOrd="0" presId="urn:microsoft.com/office/officeart/2005/8/layout/process2"/>
    <dgm:cxn modelId="{609C40ED-BB37-45B8-8926-6A140DA8FE8E}" type="presParOf" srcId="{ABD0BEB6-C071-4BFD-B39E-754DB3BA7447}" destId="{9513DDA2-2EE0-4ACF-86E8-72F10585A26D}" srcOrd="7" destOrd="0" presId="urn:microsoft.com/office/officeart/2005/8/layout/process2"/>
    <dgm:cxn modelId="{76650229-9338-43DE-BA24-A2D8F386C266}" type="presParOf" srcId="{9513DDA2-2EE0-4ACF-86E8-72F10585A26D}" destId="{C52BCB38-91D8-4F16-80DA-751ACEDD67C6}" srcOrd="0" destOrd="0" presId="urn:microsoft.com/office/officeart/2005/8/layout/process2"/>
    <dgm:cxn modelId="{C6F6C4E7-8A7B-4520-AB1F-7C116856D3FA}" type="presParOf" srcId="{ABD0BEB6-C071-4BFD-B39E-754DB3BA7447}" destId="{8B9BA2D5-B65E-4721-9DA6-E6795EE0257A}" srcOrd="8" destOrd="0" presId="urn:microsoft.com/office/officeart/2005/8/layout/process2"/>
    <dgm:cxn modelId="{939CCD4F-2F7F-4261-AB46-DF37EEDBC140}" type="presParOf" srcId="{ABD0BEB6-C071-4BFD-B39E-754DB3BA7447}" destId="{9785C9B1-68AD-4F46-B810-78E55EC72ACF}" srcOrd="9" destOrd="0" presId="urn:microsoft.com/office/officeart/2005/8/layout/process2"/>
    <dgm:cxn modelId="{0385FF7F-6613-4055-8F0A-5A12880903B3}" type="presParOf" srcId="{9785C9B1-68AD-4F46-B810-78E55EC72ACF}" destId="{CCB61430-D1F3-4EDF-8C43-1C9B52C15CA2}" srcOrd="0" destOrd="0" presId="urn:microsoft.com/office/officeart/2005/8/layout/process2"/>
    <dgm:cxn modelId="{F2661362-C4A1-49DB-8915-3A94267F5110}" type="presParOf" srcId="{ABD0BEB6-C071-4BFD-B39E-754DB3BA7447}" destId="{3191191A-92AF-4B49-8D0F-00696681FDAF}" srcOrd="10" destOrd="0" presId="urn:microsoft.com/office/officeart/2005/8/layout/process2"/>
    <dgm:cxn modelId="{3A4FD8D6-6BB4-4B90-AB4A-D255D0B45F37}" type="presParOf" srcId="{ABD0BEB6-C071-4BFD-B39E-754DB3BA7447}" destId="{A9B34852-809E-4FC7-871C-D9E8C677BEA7}" srcOrd="11" destOrd="0" presId="urn:microsoft.com/office/officeart/2005/8/layout/process2"/>
    <dgm:cxn modelId="{99CD0A93-73F3-4EF9-AB37-BA98CAD7D9DA}" type="presParOf" srcId="{A9B34852-809E-4FC7-871C-D9E8C677BEA7}" destId="{6454B590-7856-4A55-AE4F-CB5EA249FDC1}" srcOrd="0" destOrd="0" presId="urn:microsoft.com/office/officeart/2005/8/layout/process2"/>
    <dgm:cxn modelId="{A4674B4E-1F0C-45FB-8F05-3AF713123C5A}" type="presParOf" srcId="{ABD0BEB6-C071-4BFD-B39E-754DB3BA7447}" destId="{F269B9A8-4EBB-4A85-9CFC-DB73D7BF3074}" srcOrd="12" destOrd="0" presId="urn:microsoft.com/office/officeart/2005/8/layout/process2"/>
    <dgm:cxn modelId="{4C701B62-AFB7-4861-B95A-166F8E0708C1}" type="presParOf" srcId="{ABD0BEB6-C071-4BFD-B39E-754DB3BA7447}" destId="{693B02F4-83E4-4A4A-A826-579F29AC6FF2}" srcOrd="13" destOrd="0" presId="urn:microsoft.com/office/officeart/2005/8/layout/process2"/>
    <dgm:cxn modelId="{5C74C6C7-30C8-49D9-A494-53B9683E4E84}" type="presParOf" srcId="{693B02F4-83E4-4A4A-A826-579F29AC6FF2}" destId="{57B02C02-E840-41B7-A272-2308496DD4B5}" srcOrd="0" destOrd="0" presId="urn:microsoft.com/office/officeart/2005/8/layout/process2"/>
    <dgm:cxn modelId="{1377FE1C-3E0C-4451-BB9C-E8D9EEC11097}" type="presParOf" srcId="{ABD0BEB6-C071-4BFD-B39E-754DB3BA7447}" destId="{044B341D-EE9E-4F7E-AC2E-176C79353395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44C28-C967-4E86-9B75-B7B1CB7AAF4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09C8FD-CECD-4520-815C-39F87DFFFC53}">
      <dgm:prSet phldrT="[Text]" custT="1"/>
      <dgm:spPr/>
      <dgm:t>
        <a:bodyPr/>
        <a:lstStyle/>
        <a:p>
          <a:r>
            <a:rPr lang="en-US" sz="2000" dirty="0"/>
            <a:t>Cortisol</a:t>
          </a:r>
          <a:endParaRPr lang="en-US" sz="1600" dirty="0"/>
        </a:p>
      </dgm:t>
    </dgm:pt>
    <dgm:pt modelId="{40EFA895-CA8D-48A9-BFFF-2C800DCD431E}" type="parTrans" cxnId="{186725BC-5802-42F7-977D-EFC154491E6F}">
      <dgm:prSet/>
      <dgm:spPr/>
      <dgm:t>
        <a:bodyPr/>
        <a:lstStyle/>
        <a:p>
          <a:endParaRPr lang="en-US"/>
        </a:p>
      </dgm:t>
    </dgm:pt>
    <dgm:pt modelId="{9F606993-0CAA-434C-A469-BAE4055AC73F}" type="sibTrans" cxnId="{186725BC-5802-42F7-977D-EFC154491E6F}">
      <dgm:prSet/>
      <dgm:spPr/>
      <dgm:t>
        <a:bodyPr/>
        <a:lstStyle/>
        <a:p>
          <a:endParaRPr lang="en-US"/>
        </a:p>
      </dgm:t>
    </dgm:pt>
    <dgm:pt modelId="{5D6D5799-63C8-41D6-9943-798E66A74FBB}">
      <dgm:prSet phldrT="[Text]" custT="1"/>
      <dgm:spPr/>
      <dgm:t>
        <a:bodyPr/>
        <a:lstStyle/>
        <a:p>
          <a:r>
            <a:rPr lang="en-US" sz="2000" dirty="0"/>
            <a:t>Muscle</a:t>
          </a:r>
          <a:endParaRPr lang="en-US" sz="1600" dirty="0"/>
        </a:p>
      </dgm:t>
    </dgm:pt>
    <dgm:pt modelId="{45FF18A6-C020-4FBD-B440-A91106F2163A}" type="parTrans" cxnId="{4F8F617D-6732-4D11-AF50-22503E70CB5B}">
      <dgm:prSet/>
      <dgm:spPr/>
      <dgm:t>
        <a:bodyPr/>
        <a:lstStyle/>
        <a:p>
          <a:endParaRPr lang="en-US"/>
        </a:p>
      </dgm:t>
    </dgm:pt>
    <dgm:pt modelId="{39CC32B3-4D30-4EF8-A055-A61EF90A9BCD}" type="sibTrans" cxnId="{4F8F617D-6732-4D11-AF50-22503E70CB5B}">
      <dgm:prSet/>
      <dgm:spPr/>
      <dgm:t>
        <a:bodyPr/>
        <a:lstStyle/>
        <a:p>
          <a:endParaRPr lang="en-US"/>
        </a:p>
      </dgm:t>
    </dgm:pt>
    <dgm:pt modelId="{1BBEA937-0A96-4822-BBC2-76AA2769F3F1}">
      <dgm:prSet phldrT="[Text]" custT="1"/>
      <dgm:spPr/>
      <dgm:t>
        <a:bodyPr/>
        <a:lstStyle/>
        <a:p>
          <a:r>
            <a:rPr lang="en-US" sz="2000" dirty="0"/>
            <a:t>Liver</a:t>
          </a:r>
          <a:endParaRPr lang="en-US" sz="1600" dirty="0"/>
        </a:p>
      </dgm:t>
    </dgm:pt>
    <dgm:pt modelId="{3DD46D66-1E30-4F30-B12C-AFEB491D98A0}" type="parTrans" cxnId="{F14C3345-44D5-4762-B4E6-F610B6FE39A6}">
      <dgm:prSet/>
      <dgm:spPr/>
      <dgm:t>
        <a:bodyPr/>
        <a:lstStyle/>
        <a:p>
          <a:endParaRPr lang="en-US"/>
        </a:p>
      </dgm:t>
    </dgm:pt>
    <dgm:pt modelId="{A3071503-9B3F-42BB-A9B0-102A56C722D2}" type="sibTrans" cxnId="{F14C3345-44D5-4762-B4E6-F610B6FE39A6}">
      <dgm:prSet/>
      <dgm:spPr/>
      <dgm:t>
        <a:bodyPr/>
        <a:lstStyle/>
        <a:p>
          <a:endParaRPr lang="en-US"/>
        </a:p>
      </dgm:t>
    </dgm:pt>
    <dgm:pt modelId="{E4741D75-9339-4B44-879C-CB10FDE3D254}">
      <dgm:prSet phldrT="[Text]" custT="1"/>
      <dgm:spPr/>
      <dgm:t>
        <a:bodyPr/>
        <a:lstStyle/>
        <a:p>
          <a:r>
            <a:rPr lang="en-US" sz="2000" dirty="0"/>
            <a:t>Adipose</a:t>
          </a:r>
          <a:endParaRPr lang="en-US" sz="1600" dirty="0"/>
        </a:p>
      </dgm:t>
    </dgm:pt>
    <dgm:pt modelId="{B9E1DAB7-6267-4881-A2B0-F6C94609CC66}" type="parTrans" cxnId="{00F1C657-F2E9-4D05-BD8A-D077F7188BDA}">
      <dgm:prSet/>
      <dgm:spPr/>
      <dgm:t>
        <a:bodyPr/>
        <a:lstStyle/>
        <a:p>
          <a:endParaRPr lang="en-US"/>
        </a:p>
      </dgm:t>
    </dgm:pt>
    <dgm:pt modelId="{4FA05D1C-3A43-489A-8AA7-5779EC1B1DDD}" type="sibTrans" cxnId="{00F1C657-F2E9-4D05-BD8A-D077F7188BDA}">
      <dgm:prSet/>
      <dgm:spPr/>
      <dgm:t>
        <a:bodyPr/>
        <a:lstStyle/>
        <a:p>
          <a:endParaRPr lang="en-US"/>
        </a:p>
      </dgm:t>
    </dgm:pt>
    <dgm:pt modelId="{4A9B438B-DDFF-4DC3-B942-87A035602A0F}">
      <dgm:prSet custT="1"/>
      <dgm:spPr/>
      <dgm:t>
        <a:bodyPr/>
        <a:lstStyle/>
        <a:p>
          <a:r>
            <a:rPr lang="en-US" sz="2000" dirty="0"/>
            <a:t>Protein</a:t>
          </a:r>
          <a:r>
            <a:rPr lang="en-US" sz="1600" dirty="0"/>
            <a:t> </a:t>
          </a:r>
          <a:r>
            <a:rPr lang="en-US" sz="2000" dirty="0"/>
            <a:t>catabolism</a:t>
          </a:r>
          <a:endParaRPr lang="en-US" sz="1600" dirty="0"/>
        </a:p>
      </dgm:t>
    </dgm:pt>
    <dgm:pt modelId="{AB1E9084-7771-4BAA-A58F-F31B7B825A45}" type="parTrans" cxnId="{FC320418-114C-4C77-9F44-163FBD284330}">
      <dgm:prSet/>
      <dgm:spPr/>
      <dgm:t>
        <a:bodyPr/>
        <a:lstStyle/>
        <a:p>
          <a:endParaRPr lang="en-US"/>
        </a:p>
      </dgm:t>
    </dgm:pt>
    <dgm:pt modelId="{E5631E07-FD14-42FC-8298-0255D3FC49C7}" type="sibTrans" cxnId="{FC320418-114C-4C77-9F44-163FBD284330}">
      <dgm:prSet/>
      <dgm:spPr/>
      <dgm:t>
        <a:bodyPr/>
        <a:lstStyle/>
        <a:p>
          <a:endParaRPr lang="en-US"/>
        </a:p>
      </dgm:t>
    </dgm:pt>
    <dgm:pt modelId="{A1943255-09CE-4E73-8C92-735324D12C64}">
      <dgm:prSet/>
      <dgm:spPr/>
      <dgm:t>
        <a:bodyPr/>
        <a:lstStyle/>
        <a:p>
          <a:r>
            <a:rPr lang="en-US" dirty="0"/>
            <a:t>Gluconeogenesis</a:t>
          </a:r>
        </a:p>
      </dgm:t>
    </dgm:pt>
    <dgm:pt modelId="{82ECD47D-B04F-403C-B5BB-9C58A52B4746}" type="parTrans" cxnId="{6A896485-D26A-45F7-AD3E-C8E4C8EDD30A}">
      <dgm:prSet/>
      <dgm:spPr/>
      <dgm:t>
        <a:bodyPr/>
        <a:lstStyle/>
        <a:p>
          <a:endParaRPr lang="en-US"/>
        </a:p>
      </dgm:t>
    </dgm:pt>
    <dgm:pt modelId="{4AD96AC9-CD02-41A4-9C6A-4519E47D9CE4}" type="sibTrans" cxnId="{6A896485-D26A-45F7-AD3E-C8E4C8EDD30A}">
      <dgm:prSet/>
      <dgm:spPr/>
      <dgm:t>
        <a:bodyPr/>
        <a:lstStyle/>
        <a:p>
          <a:endParaRPr lang="en-US"/>
        </a:p>
      </dgm:t>
    </dgm:pt>
    <dgm:pt modelId="{6E850DBA-946D-4AB3-8E49-BB0BA5FBF73F}">
      <dgm:prSet custT="1"/>
      <dgm:spPr/>
      <dgm:t>
        <a:bodyPr/>
        <a:lstStyle/>
        <a:p>
          <a:r>
            <a:rPr lang="en-US" sz="2000" dirty="0"/>
            <a:t>Lipolysis</a:t>
          </a:r>
          <a:endParaRPr lang="en-US" sz="1600" dirty="0"/>
        </a:p>
      </dgm:t>
    </dgm:pt>
    <dgm:pt modelId="{E42237E7-F963-42D6-9BAE-4CEE951A9D75}" type="parTrans" cxnId="{D81D451E-E2FC-4206-B853-49DC7A8E4C27}">
      <dgm:prSet/>
      <dgm:spPr/>
      <dgm:t>
        <a:bodyPr/>
        <a:lstStyle/>
        <a:p>
          <a:endParaRPr lang="en-US"/>
        </a:p>
      </dgm:t>
    </dgm:pt>
    <dgm:pt modelId="{9808CFD2-B8B3-4A44-B6C1-C82F6D264820}" type="sibTrans" cxnId="{D81D451E-E2FC-4206-B853-49DC7A8E4C27}">
      <dgm:prSet/>
      <dgm:spPr/>
      <dgm:t>
        <a:bodyPr/>
        <a:lstStyle/>
        <a:p>
          <a:endParaRPr lang="en-US"/>
        </a:p>
      </dgm:t>
    </dgm:pt>
    <dgm:pt modelId="{CBEB2917-822E-4DBA-B51E-902EA895CAA7}">
      <dgm:prSet custT="1"/>
      <dgm:spPr/>
      <dgm:t>
        <a:bodyPr/>
        <a:lstStyle/>
        <a:p>
          <a:r>
            <a:rPr lang="en-US" sz="2000" dirty="0"/>
            <a:t>Immune</a:t>
          </a:r>
          <a:r>
            <a:rPr lang="en-US" sz="1600" dirty="0"/>
            <a:t> </a:t>
          </a:r>
          <a:r>
            <a:rPr lang="en-US" sz="2000" dirty="0"/>
            <a:t>system</a:t>
          </a:r>
          <a:endParaRPr lang="en-US" sz="1600" dirty="0"/>
        </a:p>
      </dgm:t>
    </dgm:pt>
    <dgm:pt modelId="{D607A198-9F2A-44EF-8436-2F4ABD9EA5EF}" type="parTrans" cxnId="{B5F1E555-E95E-4E9E-97BE-97FD895441AB}">
      <dgm:prSet/>
      <dgm:spPr/>
      <dgm:t>
        <a:bodyPr/>
        <a:lstStyle/>
        <a:p>
          <a:endParaRPr lang="en-US"/>
        </a:p>
      </dgm:t>
    </dgm:pt>
    <dgm:pt modelId="{2CB273C5-CA19-443D-B1DE-D5A1C7B9258D}" type="sibTrans" cxnId="{B5F1E555-E95E-4E9E-97BE-97FD895441AB}">
      <dgm:prSet/>
      <dgm:spPr/>
      <dgm:t>
        <a:bodyPr/>
        <a:lstStyle/>
        <a:p>
          <a:endParaRPr lang="en-US"/>
        </a:p>
      </dgm:t>
    </dgm:pt>
    <dgm:pt modelId="{650DCAEA-9754-4707-8829-9B9BA26655C3}">
      <dgm:prSet custT="1"/>
      <dgm:spPr/>
      <dgm:t>
        <a:bodyPr/>
        <a:lstStyle/>
        <a:p>
          <a:r>
            <a:rPr lang="en-US" sz="2000" dirty="0"/>
            <a:t>Immune</a:t>
          </a:r>
          <a:r>
            <a:rPr lang="en-US" sz="1600" dirty="0"/>
            <a:t> </a:t>
          </a:r>
          <a:r>
            <a:rPr lang="en-US" sz="2000" dirty="0"/>
            <a:t>suppression</a:t>
          </a:r>
          <a:endParaRPr lang="en-US" sz="1600" dirty="0"/>
        </a:p>
      </dgm:t>
    </dgm:pt>
    <dgm:pt modelId="{99CCD639-72B9-45C9-96D5-BBA13CBEAD72}" type="parTrans" cxnId="{D2201DBB-CDA8-4845-A3A0-522AAB8C70D5}">
      <dgm:prSet/>
      <dgm:spPr/>
      <dgm:t>
        <a:bodyPr/>
        <a:lstStyle/>
        <a:p>
          <a:endParaRPr lang="en-US"/>
        </a:p>
      </dgm:t>
    </dgm:pt>
    <dgm:pt modelId="{3EA7D25A-5E1D-45A0-B52A-6CFF483CC6C8}" type="sibTrans" cxnId="{D2201DBB-CDA8-4845-A3A0-522AAB8C70D5}">
      <dgm:prSet/>
      <dgm:spPr/>
      <dgm:t>
        <a:bodyPr/>
        <a:lstStyle/>
        <a:p>
          <a:endParaRPr lang="en-US"/>
        </a:p>
      </dgm:t>
    </dgm:pt>
    <dgm:pt modelId="{19B7F1AD-A5A4-4E6B-A32A-3E8071BACABC}" type="pres">
      <dgm:prSet presAssocID="{06A44C28-C967-4E86-9B75-B7B1CB7AAF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E3D9BD-A1EF-4522-BC05-4B02A17FFC33}" type="pres">
      <dgm:prSet presAssocID="{5D09C8FD-CECD-4520-815C-39F87DFFFC53}" presName="hierRoot1" presStyleCnt="0">
        <dgm:presLayoutVars>
          <dgm:hierBranch val="init"/>
        </dgm:presLayoutVars>
      </dgm:prSet>
      <dgm:spPr/>
    </dgm:pt>
    <dgm:pt modelId="{4640C07A-0192-42F8-AE29-D571972A0518}" type="pres">
      <dgm:prSet presAssocID="{5D09C8FD-CECD-4520-815C-39F87DFFFC53}" presName="rootComposite1" presStyleCnt="0"/>
      <dgm:spPr/>
    </dgm:pt>
    <dgm:pt modelId="{53EEB0A5-236E-4E22-BFD8-B7BCB7E601A5}" type="pres">
      <dgm:prSet presAssocID="{5D09C8FD-CECD-4520-815C-39F87DFFFC53}" presName="rootText1" presStyleLbl="node0" presStyleIdx="0" presStyleCnt="1">
        <dgm:presLayoutVars>
          <dgm:chPref val="3"/>
        </dgm:presLayoutVars>
      </dgm:prSet>
      <dgm:spPr/>
    </dgm:pt>
    <dgm:pt modelId="{87AB0277-F980-43F7-B811-D0BB3BB4A1C1}" type="pres">
      <dgm:prSet presAssocID="{5D09C8FD-CECD-4520-815C-39F87DFFFC53}" presName="rootConnector1" presStyleLbl="node1" presStyleIdx="0" presStyleCnt="0"/>
      <dgm:spPr/>
    </dgm:pt>
    <dgm:pt modelId="{82339187-397B-4C24-A73E-CE5875314DBA}" type="pres">
      <dgm:prSet presAssocID="{5D09C8FD-CECD-4520-815C-39F87DFFFC53}" presName="hierChild2" presStyleCnt="0"/>
      <dgm:spPr/>
    </dgm:pt>
    <dgm:pt modelId="{9C858794-C885-4AD6-8978-9476492110A4}" type="pres">
      <dgm:prSet presAssocID="{45FF18A6-C020-4FBD-B440-A91106F2163A}" presName="Name37" presStyleLbl="parChTrans1D2" presStyleIdx="0" presStyleCnt="4"/>
      <dgm:spPr/>
    </dgm:pt>
    <dgm:pt modelId="{3650572F-AB46-473B-BBD3-0F29F48497E0}" type="pres">
      <dgm:prSet presAssocID="{5D6D5799-63C8-41D6-9943-798E66A74FBB}" presName="hierRoot2" presStyleCnt="0">
        <dgm:presLayoutVars>
          <dgm:hierBranch val="init"/>
        </dgm:presLayoutVars>
      </dgm:prSet>
      <dgm:spPr/>
    </dgm:pt>
    <dgm:pt modelId="{008F818C-7559-423A-A1EE-02070F0D38C9}" type="pres">
      <dgm:prSet presAssocID="{5D6D5799-63C8-41D6-9943-798E66A74FBB}" presName="rootComposite" presStyleCnt="0"/>
      <dgm:spPr/>
    </dgm:pt>
    <dgm:pt modelId="{74674089-4CE4-4DEA-90ED-20106C6181E2}" type="pres">
      <dgm:prSet presAssocID="{5D6D5799-63C8-41D6-9943-798E66A74FBB}" presName="rootText" presStyleLbl="node2" presStyleIdx="0" presStyleCnt="4">
        <dgm:presLayoutVars>
          <dgm:chPref val="3"/>
        </dgm:presLayoutVars>
      </dgm:prSet>
      <dgm:spPr/>
    </dgm:pt>
    <dgm:pt modelId="{CB8BC8F2-3329-4D79-B37B-E7C6B8B3C777}" type="pres">
      <dgm:prSet presAssocID="{5D6D5799-63C8-41D6-9943-798E66A74FBB}" presName="rootConnector" presStyleLbl="node2" presStyleIdx="0" presStyleCnt="4"/>
      <dgm:spPr/>
    </dgm:pt>
    <dgm:pt modelId="{EEBE891C-153E-4C8C-BEE5-A9AD1CAF212A}" type="pres">
      <dgm:prSet presAssocID="{5D6D5799-63C8-41D6-9943-798E66A74FBB}" presName="hierChild4" presStyleCnt="0"/>
      <dgm:spPr/>
    </dgm:pt>
    <dgm:pt modelId="{F52393D2-285A-4EC2-ABC0-2268EB1DCC96}" type="pres">
      <dgm:prSet presAssocID="{AB1E9084-7771-4BAA-A58F-F31B7B825A45}" presName="Name37" presStyleLbl="parChTrans1D3" presStyleIdx="0" presStyleCnt="4"/>
      <dgm:spPr/>
    </dgm:pt>
    <dgm:pt modelId="{1161EC37-E3F7-48F8-88EA-7CB18D0FFB55}" type="pres">
      <dgm:prSet presAssocID="{4A9B438B-DDFF-4DC3-B942-87A035602A0F}" presName="hierRoot2" presStyleCnt="0">
        <dgm:presLayoutVars>
          <dgm:hierBranch val="l"/>
        </dgm:presLayoutVars>
      </dgm:prSet>
      <dgm:spPr/>
    </dgm:pt>
    <dgm:pt modelId="{931A76D7-E9DF-4E77-8979-22A79FC826E3}" type="pres">
      <dgm:prSet presAssocID="{4A9B438B-DDFF-4DC3-B942-87A035602A0F}" presName="rootComposite" presStyleCnt="0"/>
      <dgm:spPr/>
    </dgm:pt>
    <dgm:pt modelId="{2DC7CCB1-3601-48EF-8610-3B47C98C59B5}" type="pres">
      <dgm:prSet presAssocID="{4A9B438B-DDFF-4DC3-B942-87A035602A0F}" presName="rootText" presStyleLbl="node3" presStyleIdx="0" presStyleCnt="4">
        <dgm:presLayoutVars>
          <dgm:chPref val="3"/>
        </dgm:presLayoutVars>
      </dgm:prSet>
      <dgm:spPr/>
    </dgm:pt>
    <dgm:pt modelId="{722FA53C-9CEE-4207-8021-35D0ED78443A}" type="pres">
      <dgm:prSet presAssocID="{4A9B438B-DDFF-4DC3-B942-87A035602A0F}" presName="rootConnector" presStyleLbl="node3" presStyleIdx="0" presStyleCnt="4"/>
      <dgm:spPr/>
    </dgm:pt>
    <dgm:pt modelId="{9B9DB1DA-5384-4E3E-958C-2EE5E20671DF}" type="pres">
      <dgm:prSet presAssocID="{4A9B438B-DDFF-4DC3-B942-87A035602A0F}" presName="hierChild4" presStyleCnt="0"/>
      <dgm:spPr/>
    </dgm:pt>
    <dgm:pt modelId="{20904CB6-D040-4B7B-AD80-F1B5D3BE05CF}" type="pres">
      <dgm:prSet presAssocID="{4A9B438B-DDFF-4DC3-B942-87A035602A0F}" presName="hierChild5" presStyleCnt="0"/>
      <dgm:spPr/>
    </dgm:pt>
    <dgm:pt modelId="{A4701EF9-F400-4079-9536-46DB8E54DE1F}" type="pres">
      <dgm:prSet presAssocID="{5D6D5799-63C8-41D6-9943-798E66A74FBB}" presName="hierChild5" presStyleCnt="0"/>
      <dgm:spPr/>
    </dgm:pt>
    <dgm:pt modelId="{31A83C1D-0C67-4DDB-8A1C-D360694A7B78}" type="pres">
      <dgm:prSet presAssocID="{3DD46D66-1E30-4F30-B12C-AFEB491D98A0}" presName="Name37" presStyleLbl="parChTrans1D2" presStyleIdx="1" presStyleCnt="4"/>
      <dgm:spPr/>
    </dgm:pt>
    <dgm:pt modelId="{493DA25D-8887-4CED-AF39-666D6C6AF099}" type="pres">
      <dgm:prSet presAssocID="{1BBEA937-0A96-4822-BBC2-76AA2769F3F1}" presName="hierRoot2" presStyleCnt="0">
        <dgm:presLayoutVars>
          <dgm:hierBranch val="init"/>
        </dgm:presLayoutVars>
      </dgm:prSet>
      <dgm:spPr/>
    </dgm:pt>
    <dgm:pt modelId="{6274D30F-43D7-4922-A9FB-A39A21AA6A77}" type="pres">
      <dgm:prSet presAssocID="{1BBEA937-0A96-4822-BBC2-76AA2769F3F1}" presName="rootComposite" presStyleCnt="0"/>
      <dgm:spPr/>
    </dgm:pt>
    <dgm:pt modelId="{3DA243D6-CC11-4078-AED1-1716CAE16096}" type="pres">
      <dgm:prSet presAssocID="{1BBEA937-0A96-4822-BBC2-76AA2769F3F1}" presName="rootText" presStyleLbl="node2" presStyleIdx="1" presStyleCnt="4">
        <dgm:presLayoutVars>
          <dgm:chPref val="3"/>
        </dgm:presLayoutVars>
      </dgm:prSet>
      <dgm:spPr/>
    </dgm:pt>
    <dgm:pt modelId="{060091B7-A697-4DAC-925B-F0035F7993A3}" type="pres">
      <dgm:prSet presAssocID="{1BBEA937-0A96-4822-BBC2-76AA2769F3F1}" presName="rootConnector" presStyleLbl="node2" presStyleIdx="1" presStyleCnt="4"/>
      <dgm:spPr/>
    </dgm:pt>
    <dgm:pt modelId="{03AC9287-993F-4345-BBED-CB91FA70FD07}" type="pres">
      <dgm:prSet presAssocID="{1BBEA937-0A96-4822-BBC2-76AA2769F3F1}" presName="hierChild4" presStyleCnt="0"/>
      <dgm:spPr/>
    </dgm:pt>
    <dgm:pt modelId="{33B95426-EBC6-4866-BBC3-53F1CC5EDF3F}" type="pres">
      <dgm:prSet presAssocID="{82ECD47D-B04F-403C-B5BB-9C58A52B4746}" presName="Name37" presStyleLbl="parChTrans1D3" presStyleIdx="1" presStyleCnt="4"/>
      <dgm:spPr/>
    </dgm:pt>
    <dgm:pt modelId="{70180BB8-69E2-4748-9986-5BEFD460A55F}" type="pres">
      <dgm:prSet presAssocID="{A1943255-09CE-4E73-8C92-735324D12C64}" presName="hierRoot2" presStyleCnt="0">
        <dgm:presLayoutVars>
          <dgm:hierBranch val="init"/>
        </dgm:presLayoutVars>
      </dgm:prSet>
      <dgm:spPr/>
    </dgm:pt>
    <dgm:pt modelId="{5B77D302-7DD6-4EFD-AE95-9E16C04D9B28}" type="pres">
      <dgm:prSet presAssocID="{A1943255-09CE-4E73-8C92-735324D12C64}" presName="rootComposite" presStyleCnt="0"/>
      <dgm:spPr/>
    </dgm:pt>
    <dgm:pt modelId="{DBBEA8FE-F617-4F96-8EC0-C665CB8222E4}" type="pres">
      <dgm:prSet presAssocID="{A1943255-09CE-4E73-8C92-735324D12C64}" presName="rootText" presStyleLbl="node3" presStyleIdx="1" presStyleCnt="4">
        <dgm:presLayoutVars>
          <dgm:chPref val="3"/>
        </dgm:presLayoutVars>
      </dgm:prSet>
      <dgm:spPr/>
    </dgm:pt>
    <dgm:pt modelId="{AE467A81-7A68-4FF3-9953-01545A780A3F}" type="pres">
      <dgm:prSet presAssocID="{A1943255-09CE-4E73-8C92-735324D12C64}" presName="rootConnector" presStyleLbl="node3" presStyleIdx="1" presStyleCnt="4"/>
      <dgm:spPr/>
    </dgm:pt>
    <dgm:pt modelId="{7621C91C-7569-4895-9A15-3345FF0D99DE}" type="pres">
      <dgm:prSet presAssocID="{A1943255-09CE-4E73-8C92-735324D12C64}" presName="hierChild4" presStyleCnt="0"/>
      <dgm:spPr/>
    </dgm:pt>
    <dgm:pt modelId="{C40068C7-F20D-4648-B535-D266B5A0F9A9}" type="pres">
      <dgm:prSet presAssocID="{A1943255-09CE-4E73-8C92-735324D12C64}" presName="hierChild5" presStyleCnt="0"/>
      <dgm:spPr/>
    </dgm:pt>
    <dgm:pt modelId="{B824E207-AE97-4718-836B-54508798A236}" type="pres">
      <dgm:prSet presAssocID="{1BBEA937-0A96-4822-BBC2-76AA2769F3F1}" presName="hierChild5" presStyleCnt="0"/>
      <dgm:spPr/>
    </dgm:pt>
    <dgm:pt modelId="{123237A2-4789-4552-B346-C45C4577FE1C}" type="pres">
      <dgm:prSet presAssocID="{B9E1DAB7-6267-4881-A2B0-F6C94609CC66}" presName="Name37" presStyleLbl="parChTrans1D2" presStyleIdx="2" presStyleCnt="4"/>
      <dgm:spPr/>
    </dgm:pt>
    <dgm:pt modelId="{F2FD686D-8060-4480-B599-3F07BFC4BA8D}" type="pres">
      <dgm:prSet presAssocID="{E4741D75-9339-4B44-879C-CB10FDE3D254}" presName="hierRoot2" presStyleCnt="0">
        <dgm:presLayoutVars>
          <dgm:hierBranch val="init"/>
        </dgm:presLayoutVars>
      </dgm:prSet>
      <dgm:spPr/>
    </dgm:pt>
    <dgm:pt modelId="{84F509C9-3A57-4A51-9E84-96288A27A2C0}" type="pres">
      <dgm:prSet presAssocID="{E4741D75-9339-4B44-879C-CB10FDE3D254}" presName="rootComposite" presStyleCnt="0"/>
      <dgm:spPr/>
    </dgm:pt>
    <dgm:pt modelId="{1CE51404-2EBE-4AC2-9D3D-644156996FCD}" type="pres">
      <dgm:prSet presAssocID="{E4741D75-9339-4B44-879C-CB10FDE3D254}" presName="rootText" presStyleLbl="node2" presStyleIdx="2" presStyleCnt="4">
        <dgm:presLayoutVars>
          <dgm:chPref val="3"/>
        </dgm:presLayoutVars>
      </dgm:prSet>
      <dgm:spPr/>
    </dgm:pt>
    <dgm:pt modelId="{44B2C4E0-B74A-4366-91C7-DA1AFFF5AEB1}" type="pres">
      <dgm:prSet presAssocID="{E4741D75-9339-4B44-879C-CB10FDE3D254}" presName="rootConnector" presStyleLbl="node2" presStyleIdx="2" presStyleCnt="4"/>
      <dgm:spPr/>
    </dgm:pt>
    <dgm:pt modelId="{706C69EE-0446-4E89-AA29-17194236EA15}" type="pres">
      <dgm:prSet presAssocID="{E4741D75-9339-4B44-879C-CB10FDE3D254}" presName="hierChild4" presStyleCnt="0"/>
      <dgm:spPr/>
    </dgm:pt>
    <dgm:pt modelId="{1586605D-4F43-443F-9CD5-1EDE67D87C11}" type="pres">
      <dgm:prSet presAssocID="{E42237E7-F963-42D6-9BAE-4CEE951A9D75}" presName="Name37" presStyleLbl="parChTrans1D3" presStyleIdx="2" presStyleCnt="4"/>
      <dgm:spPr/>
    </dgm:pt>
    <dgm:pt modelId="{37F2F80F-732B-4D1E-98E0-3249942C79DB}" type="pres">
      <dgm:prSet presAssocID="{6E850DBA-946D-4AB3-8E49-BB0BA5FBF73F}" presName="hierRoot2" presStyleCnt="0">
        <dgm:presLayoutVars>
          <dgm:hierBranch val="init"/>
        </dgm:presLayoutVars>
      </dgm:prSet>
      <dgm:spPr/>
    </dgm:pt>
    <dgm:pt modelId="{873C2EEB-141B-4349-96D3-B28402678404}" type="pres">
      <dgm:prSet presAssocID="{6E850DBA-946D-4AB3-8E49-BB0BA5FBF73F}" presName="rootComposite" presStyleCnt="0"/>
      <dgm:spPr/>
    </dgm:pt>
    <dgm:pt modelId="{E5FCEB46-8987-4A98-BA2A-079366C53775}" type="pres">
      <dgm:prSet presAssocID="{6E850DBA-946D-4AB3-8E49-BB0BA5FBF73F}" presName="rootText" presStyleLbl="node3" presStyleIdx="2" presStyleCnt="4">
        <dgm:presLayoutVars>
          <dgm:chPref val="3"/>
        </dgm:presLayoutVars>
      </dgm:prSet>
      <dgm:spPr/>
    </dgm:pt>
    <dgm:pt modelId="{9087B143-9DF4-4E77-AFD7-F006DC16E7EA}" type="pres">
      <dgm:prSet presAssocID="{6E850DBA-946D-4AB3-8E49-BB0BA5FBF73F}" presName="rootConnector" presStyleLbl="node3" presStyleIdx="2" presStyleCnt="4"/>
      <dgm:spPr/>
    </dgm:pt>
    <dgm:pt modelId="{C57B5B45-FC78-4B69-9672-C38A25964A2C}" type="pres">
      <dgm:prSet presAssocID="{6E850DBA-946D-4AB3-8E49-BB0BA5FBF73F}" presName="hierChild4" presStyleCnt="0"/>
      <dgm:spPr/>
    </dgm:pt>
    <dgm:pt modelId="{C6BD455B-2864-440D-B2CB-DDD489BE2D07}" type="pres">
      <dgm:prSet presAssocID="{6E850DBA-946D-4AB3-8E49-BB0BA5FBF73F}" presName="hierChild5" presStyleCnt="0"/>
      <dgm:spPr/>
    </dgm:pt>
    <dgm:pt modelId="{523C989E-19EA-4EE0-A2EF-D9888657285F}" type="pres">
      <dgm:prSet presAssocID="{E4741D75-9339-4B44-879C-CB10FDE3D254}" presName="hierChild5" presStyleCnt="0"/>
      <dgm:spPr/>
    </dgm:pt>
    <dgm:pt modelId="{1EA4E24C-09DD-4E94-9E81-35E12013C45E}" type="pres">
      <dgm:prSet presAssocID="{D607A198-9F2A-44EF-8436-2F4ABD9EA5EF}" presName="Name37" presStyleLbl="parChTrans1D2" presStyleIdx="3" presStyleCnt="4"/>
      <dgm:spPr/>
    </dgm:pt>
    <dgm:pt modelId="{45B7F86F-C7F8-425C-BAE1-5782FBA9ED52}" type="pres">
      <dgm:prSet presAssocID="{CBEB2917-822E-4DBA-B51E-902EA895CAA7}" presName="hierRoot2" presStyleCnt="0">
        <dgm:presLayoutVars>
          <dgm:hierBranch val="init"/>
        </dgm:presLayoutVars>
      </dgm:prSet>
      <dgm:spPr/>
    </dgm:pt>
    <dgm:pt modelId="{714D83EC-F0E0-4A73-9E86-62E3CE20B6A4}" type="pres">
      <dgm:prSet presAssocID="{CBEB2917-822E-4DBA-B51E-902EA895CAA7}" presName="rootComposite" presStyleCnt="0"/>
      <dgm:spPr/>
    </dgm:pt>
    <dgm:pt modelId="{94C175D8-A502-4B0D-89F5-94605135E55A}" type="pres">
      <dgm:prSet presAssocID="{CBEB2917-822E-4DBA-B51E-902EA895CAA7}" presName="rootText" presStyleLbl="node2" presStyleIdx="3" presStyleCnt="4">
        <dgm:presLayoutVars>
          <dgm:chPref val="3"/>
        </dgm:presLayoutVars>
      </dgm:prSet>
      <dgm:spPr/>
    </dgm:pt>
    <dgm:pt modelId="{F77CFAEE-681A-41FE-B90D-5B7998CFF145}" type="pres">
      <dgm:prSet presAssocID="{CBEB2917-822E-4DBA-B51E-902EA895CAA7}" presName="rootConnector" presStyleLbl="node2" presStyleIdx="3" presStyleCnt="4"/>
      <dgm:spPr/>
    </dgm:pt>
    <dgm:pt modelId="{1CC853A4-AA57-45DF-A04F-4297AF91B5B5}" type="pres">
      <dgm:prSet presAssocID="{CBEB2917-822E-4DBA-B51E-902EA895CAA7}" presName="hierChild4" presStyleCnt="0"/>
      <dgm:spPr/>
    </dgm:pt>
    <dgm:pt modelId="{7EE65B0D-A9E5-48FE-A042-3D68B833406A}" type="pres">
      <dgm:prSet presAssocID="{99CCD639-72B9-45C9-96D5-BBA13CBEAD72}" presName="Name37" presStyleLbl="parChTrans1D3" presStyleIdx="3" presStyleCnt="4"/>
      <dgm:spPr/>
    </dgm:pt>
    <dgm:pt modelId="{26F4C2A1-CD4D-4CA8-81C6-8114F4A286CB}" type="pres">
      <dgm:prSet presAssocID="{650DCAEA-9754-4707-8829-9B9BA26655C3}" presName="hierRoot2" presStyleCnt="0">
        <dgm:presLayoutVars>
          <dgm:hierBranch val="init"/>
        </dgm:presLayoutVars>
      </dgm:prSet>
      <dgm:spPr/>
    </dgm:pt>
    <dgm:pt modelId="{4A0FE9D0-07D2-48D7-8E9D-438719BC93A1}" type="pres">
      <dgm:prSet presAssocID="{650DCAEA-9754-4707-8829-9B9BA26655C3}" presName="rootComposite" presStyleCnt="0"/>
      <dgm:spPr/>
    </dgm:pt>
    <dgm:pt modelId="{C32A8520-D279-4047-AEDA-A120AA0BD600}" type="pres">
      <dgm:prSet presAssocID="{650DCAEA-9754-4707-8829-9B9BA26655C3}" presName="rootText" presStyleLbl="node3" presStyleIdx="3" presStyleCnt="4">
        <dgm:presLayoutVars>
          <dgm:chPref val="3"/>
        </dgm:presLayoutVars>
      </dgm:prSet>
      <dgm:spPr/>
    </dgm:pt>
    <dgm:pt modelId="{8C5AA388-C655-4F9E-9AF3-1153A15F25B3}" type="pres">
      <dgm:prSet presAssocID="{650DCAEA-9754-4707-8829-9B9BA26655C3}" presName="rootConnector" presStyleLbl="node3" presStyleIdx="3" presStyleCnt="4"/>
      <dgm:spPr/>
    </dgm:pt>
    <dgm:pt modelId="{35E7A163-0900-4E2F-B3CE-731560DE9305}" type="pres">
      <dgm:prSet presAssocID="{650DCAEA-9754-4707-8829-9B9BA26655C3}" presName="hierChild4" presStyleCnt="0"/>
      <dgm:spPr/>
    </dgm:pt>
    <dgm:pt modelId="{B4AF9D7B-76AE-4427-86C5-E8FC0618587D}" type="pres">
      <dgm:prSet presAssocID="{650DCAEA-9754-4707-8829-9B9BA26655C3}" presName="hierChild5" presStyleCnt="0"/>
      <dgm:spPr/>
    </dgm:pt>
    <dgm:pt modelId="{FD8B52BC-849C-491E-886F-01954E8E4ABE}" type="pres">
      <dgm:prSet presAssocID="{CBEB2917-822E-4DBA-B51E-902EA895CAA7}" presName="hierChild5" presStyleCnt="0"/>
      <dgm:spPr/>
    </dgm:pt>
    <dgm:pt modelId="{92F1243B-3628-4140-974A-5E9B4E4CC4A9}" type="pres">
      <dgm:prSet presAssocID="{5D09C8FD-CECD-4520-815C-39F87DFFFC53}" presName="hierChild3" presStyleCnt="0"/>
      <dgm:spPr/>
    </dgm:pt>
  </dgm:ptLst>
  <dgm:cxnLst>
    <dgm:cxn modelId="{88C76508-E13E-4689-94CF-71C501DCE7B4}" type="presOf" srcId="{6E850DBA-946D-4AB3-8E49-BB0BA5FBF73F}" destId="{E5FCEB46-8987-4A98-BA2A-079366C53775}" srcOrd="0" destOrd="0" presId="urn:microsoft.com/office/officeart/2005/8/layout/orgChart1"/>
    <dgm:cxn modelId="{BB9CB00A-4BDC-46BF-87AA-44956A28EE3C}" type="presOf" srcId="{CBEB2917-822E-4DBA-B51E-902EA895CAA7}" destId="{94C175D8-A502-4B0D-89F5-94605135E55A}" srcOrd="0" destOrd="0" presId="urn:microsoft.com/office/officeart/2005/8/layout/orgChart1"/>
    <dgm:cxn modelId="{CB500513-59A4-4435-ACD2-D78EE53E4AF3}" type="presOf" srcId="{E4741D75-9339-4B44-879C-CB10FDE3D254}" destId="{1CE51404-2EBE-4AC2-9D3D-644156996FCD}" srcOrd="0" destOrd="0" presId="urn:microsoft.com/office/officeart/2005/8/layout/orgChart1"/>
    <dgm:cxn modelId="{FC320418-114C-4C77-9F44-163FBD284330}" srcId="{5D6D5799-63C8-41D6-9943-798E66A74FBB}" destId="{4A9B438B-DDFF-4DC3-B942-87A035602A0F}" srcOrd="0" destOrd="0" parTransId="{AB1E9084-7771-4BAA-A58F-F31B7B825A45}" sibTransId="{E5631E07-FD14-42FC-8298-0255D3FC49C7}"/>
    <dgm:cxn modelId="{D81D451E-E2FC-4206-B853-49DC7A8E4C27}" srcId="{E4741D75-9339-4B44-879C-CB10FDE3D254}" destId="{6E850DBA-946D-4AB3-8E49-BB0BA5FBF73F}" srcOrd="0" destOrd="0" parTransId="{E42237E7-F963-42D6-9BAE-4CEE951A9D75}" sibTransId="{9808CFD2-B8B3-4A44-B6C1-C82F6D264820}"/>
    <dgm:cxn modelId="{01AA9825-F895-4562-AD00-0ACF83CE40DA}" type="presOf" srcId="{D607A198-9F2A-44EF-8436-2F4ABD9EA5EF}" destId="{1EA4E24C-09DD-4E94-9E81-35E12013C45E}" srcOrd="0" destOrd="0" presId="urn:microsoft.com/office/officeart/2005/8/layout/orgChart1"/>
    <dgm:cxn modelId="{F14C3345-44D5-4762-B4E6-F610B6FE39A6}" srcId="{5D09C8FD-CECD-4520-815C-39F87DFFFC53}" destId="{1BBEA937-0A96-4822-BBC2-76AA2769F3F1}" srcOrd="1" destOrd="0" parTransId="{3DD46D66-1E30-4F30-B12C-AFEB491D98A0}" sibTransId="{A3071503-9B3F-42BB-A9B0-102A56C722D2}"/>
    <dgm:cxn modelId="{B29EB068-0921-4BEF-AD51-45E3D39677EB}" type="presOf" srcId="{5D6D5799-63C8-41D6-9943-798E66A74FBB}" destId="{74674089-4CE4-4DEA-90ED-20106C6181E2}" srcOrd="0" destOrd="0" presId="urn:microsoft.com/office/officeart/2005/8/layout/orgChart1"/>
    <dgm:cxn modelId="{1527EA6B-05FC-4BEC-BC5D-DB82A5F12390}" type="presOf" srcId="{5D6D5799-63C8-41D6-9943-798E66A74FBB}" destId="{CB8BC8F2-3329-4D79-B37B-E7C6B8B3C777}" srcOrd="1" destOrd="0" presId="urn:microsoft.com/office/officeart/2005/8/layout/orgChart1"/>
    <dgm:cxn modelId="{FB84A873-2E72-42E1-9010-BF31DEEE4753}" type="presOf" srcId="{99CCD639-72B9-45C9-96D5-BBA13CBEAD72}" destId="{7EE65B0D-A9E5-48FE-A042-3D68B833406A}" srcOrd="0" destOrd="0" presId="urn:microsoft.com/office/officeart/2005/8/layout/orgChart1"/>
    <dgm:cxn modelId="{B5F1E555-E95E-4E9E-97BE-97FD895441AB}" srcId="{5D09C8FD-CECD-4520-815C-39F87DFFFC53}" destId="{CBEB2917-822E-4DBA-B51E-902EA895CAA7}" srcOrd="3" destOrd="0" parTransId="{D607A198-9F2A-44EF-8436-2F4ABD9EA5EF}" sibTransId="{2CB273C5-CA19-443D-B1DE-D5A1C7B9258D}"/>
    <dgm:cxn modelId="{B6A17B76-26B9-402E-8F61-1903CA3C538F}" type="presOf" srcId="{4A9B438B-DDFF-4DC3-B942-87A035602A0F}" destId="{722FA53C-9CEE-4207-8021-35D0ED78443A}" srcOrd="1" destOrd="0" presId="urn:microsoft.com/office/officeart/2005/8/layout/orgChart1"/>
    <dgm:cxn modelId="{00F1C657-F2E9-4D05-BD8A-D077F7188BDA}" srcId="{5D09C8FD-CECD-4520-815C-39F87DFFFC53}" destId="{E4741D75-9339-4B44-879C-CB10FDE3D254}" srcOrd="2" destOrd="0" parTransId="{B9E1DAB7-6267-4881-A2B0-F6C94609CC66}" sibTransId="{4FA05D1C-3A43-489A-8AA7-5779EC1B1DDD}"/>
    <dgm:cxn modelId="{728BC977-FBA5-4F98-B888-D43D5F519EAD}" type="presOf" srcId="{CBEB2917-822E-4DBA-B51E-902EA895CAA7}" destId="{F77CFAEE-681A-41FE-B90D-5B7998CFF145}" srcOrd="1" destOrd="0" presId="urn:microsoft.com/office/officeart/2005/8/layout/orgChart1"/>
    <dgm:cxn modelId="{1FFE7458-BF99-482B-8101-C1477D954726}" type="presOf" srcId="{1BBEA937-0A96-4822-BBC2-76AA2769F3F1}" destId="{060091B7-A697-4DAC-925B-F0035F7993A3}" srcOrd="1" destOrd="0" presId="urn:microsoft.com/office/officeart/2005/8/layout/orgChart1"/>
    <dgm:cxn modelId="{5DD9DD58-E79A-4A34-B23F-AAEEA5BB07AE}" type="presOf" srcId="{650DCAEA-9754-4707-8829-9B9BA26655C3}" destId="{8C5AA388-C655-4F9E-9AF3-1153A15F25B3}" srcOrd="1" destOrd="0" presId="urn:microsoft.com/office/officeart/2005/8/layout/orgChart1"/>
    <dgm:cxn modelId="{FD7E325A-9401-496B-8AD6-CCF3FA41449A}" type="presOf" srcId="{AB1E9084-7771-4BAA-A58F-F31B7B825A45}" destId="{F52393D2-285A-4EC2-ABC0-2268EB1DCC96}" srcOrd="0" destOrd="0" presId="urn:microsoft.com/office/officeart/2005/8/layout/orgChart1"/>
    <dgm:cxn modelId="{21453D7D-511B-45CA-808D-24FDC8F05098}" type="presOf" srcId="{5D09C8FD-CECD-4520-815C-39F87DFFFC53}" destId="{53EEB0A5-236E-4E22-BFD8-B7BCB7E601A5}" srcOrd="0" destOrd="0" presId="urn:microsoft.com/office/officeart/2005/8/layout/orgChart1"/>
    <dgm:cxn modelId="{4F8F617D-6732-4D11-AF50-22503E70CB5B}" srcId="{5D09C8FD-CECD-4520-815C-39F87DFFFC53}" destId="{5D6D5799-63C8-41D6-9943-798E66A74FBB}" srcOrd="0" destOrd="0" parTransId="{45FF18A6-C020-4FBD-B440-A91106F2163A}" sibTransId="{39CC32B3-4D30-4EF8-A055-A61EF90A9BCD}"/>
    <dgm:cxn modelId="{A4797B81-5F15-4634-B709-73D94543592B}" type="presOf" srcId="{1BBEA937-0A96-4822-BBC2-76AA2769F3F1}" destId="{3DA243D6-CC11-4078-AED1-1716CAE16096}" srcOrd="0" destOrd="0" presId="urn:microsoft.com/office/officeart/2005/8/layout/orgChart1"/>
    <dgm:cxn modelId="{6A896485-D26A-45F7-AD3E-C8E4C8EDD30A}" srcId="{1BBEA937-0A96-4822-BBC2-76AA2769F3F1}" destId="{A1943255-09CE-4E73-8C92-735324D12C64}" srcOrd="0" destOrd="0" parTransId="{82ECD47D-B04F-403C-B5BB-9C58A52B4746}" sibTransId="{4AD96AC9-CD02-41A4-9C6A-4519E47D9CE4}"/>
    <dgm:cxn modelId="{B50EF78B-99A5-426F-A6FC-6325383C00FC}" type="presOf" srcId="{5D09C8FD-CECD-4520-815C-39F87DFFFC53}" destId="{87AB0277-F980-43F7-B811-D0BB3BB4A1C1}" srcOrd="1" destOrd="0" presId="urn:microsoft.com/office/officeart/2005/8/layout/orgChart1"/>
    <dgm:cxn modelId="{E706298E-66A6-4B59-A347-02CF6A8B944A}" type="presOf" srcId="{4A9B438B-DDFF-4DC3-B942-87A035602A0F}" destId="{2DC7CCB1-3601-48EF-8610-3B47C98C59B5}" srcOrd="0" destOrd="0" presId="urn:microsoft.com/office/officeart/2005/8/layout/orgChart1"/>
    <dgm:cxn modelId="{B63EDE8F-4978-4D5D-BA1F-A8203C14C18E}" type="presOf" srcId="{82ECD47D-B04F-403C-B5BB-9C58A52B4746}" destId="{33B95426-EBC6-4866-BBC3-53F1CC5EDF3F}" srcOrd="0" destOrd="0" presId="urn:microsoft.com/office/officeart/2005/8/layout/orgChart1"/>
    <dgm:cxn modelId="{01E1929C-6FAE-4FE4-A64E-9F0CF4C548A3}" type="presOf" srcId="{6E850DBA-946D-4AB3-8E49-BB0BA5FBF73F}" destId="{9087B143-9DF4-4E77-AFD7-F006DC16E7EA}" srcOrd="1" destOrd="0" presId="urn:microsoft.com/office/officeart/2005/8/layout/orgChart1"/>
    <dgm:cxn modelId="{849B0FA1-6FF0-4469-BEC0-AA13E53DE723}" type="presOf" srcId="{45FF18A6-C020-4FBD-B440-A91106F2163A}" destId="{9C858794-C885-4AD6-8978-9476492110A4}" srcOrd="0" destOrd="0" presId="urn:microsoft.com/office/officeart/2005/8/layout/orgChart1"/>
    <dgm:cxn modelId="{9655CFA1-03CE-40DB-BCCA-6F3139148D85}" type="presOf" srcId="{650DCAEA-9754-4707-8829-9B9BA26655C3}" destId="{C32A8520-D279-4047-AEDA-A120AA0BD600}" srcOrd="0" destOrd="0" presId="urn:microsoft.com/office/officeart/2005/8/layout/orgChart1"/>
    <dgm:cxn modelId="{B18783A6-35D6-4632-87E2-87297CF521A1}" type="presOf" srcId="{A1943255-09CE-4E73-8C92-735324D12C64}" destId="{AE467A81-7A68-4FF3-9953-01545A780A3F}" srcOrd="1" destOrd="0" presId="urn:microsoft.com/office/officeart/2005/8/layout/orgChart1"/>
    <dgm:cxn modelId="{D2201DBB-CDA8-4845-A3A0-522AAB8C70D5}" srcId="{CBEB2917-822E-4DBA-B51E-902EA895CAA7}" destId="{650DCAEA-9754-4707-8829-9B9BA26655C3}" srcOrd="0" destOrd="0" parTransId="{99CCD639-72B9-45C9-96D5-BBA13CBEAD72}" sibTransId="{3EA7D25A-5E1D-45A0-B52A-6CFF483CC6C8}"/>
    <dgm:cxn modelId="{186725BC-5802-42F7-977D-EFC154491E6F}" srcId="{06A44C28-C967-4E86-9B75-B7B1CB7AAF44}" destId="{5D09C8FD-CECD-4520-815C-39F87DFFFC53}" srcOrd="0" destOrd="0" parTransId="{40EFA895-CA8D-48A9-BFFF-2C800DCD431E}" sibTransId="{9F606993-0CAA-434C-A469-BAE4055AC73F}"/>
    <dgm:cxn modelId="{B59AAEC6-DA6D-4FCF-BD00-2285D2E5D7C9}" type="presOf" srcId="{A1943255-09CE-4E73-8C92-735324D12C64}" destId="{DBBEA8FE-F617-4F96-8EC0-C665CB8222E4}" srcOrd="0" destOrd="0" presId="urn:microsoft.com/office/officeart/2005/8/layout/orgChart1"/>
    <dgm:cxn modelId="{C74585CF-59AC-44A8-B2D1-FFD007ADB054}" type="presOf" srcId="{06A44C28-C967-4E86-9B75-B7B1CB7AAF44}" destId="{19B7F1AD-A5A4-4E6B-A32A-3E8071BACABC}" srcOrd="0" destOrd="0" presId="urn:microsoft.com/office/officeart/2005/8/layout/orgChart1"/>
    <dgm:cxn modelId="{941008D0-1C20-4DD2-8037-F329228EB0FE}" type="presOf" srcId="{3DD46D66-1E30-4F30-B12C-AFEB491D98A0}" destId="{31A83C1D-0C67-4DDB-8A1C-D360694A7B78}" srcOrd="0" destOrd="0" presId="urn:microsoft.com/office/officeart/2005/8/layout/orgChart1"/>
    <dgm:cxn modelId="{E80BC4D8-2B01-42C1-8301-CC07824D9816}" type="presOf" srcId="{E4741D75-9339-4B44-879C-CB10FDE3D254}" destId="{44B2C4E0-B74A-4366-91C7-DA1AFFF5AEB1}" srcOrd="1" destOrd="0" presId="urn:microsoft.com/office/officeart/2005/8/layout/orgChart1"/>
    <dgm:cxn modelId="{A0DE7EED-725C-4D0A-A579-5FC4C23AE1F9}" type="presOf" srcId="{B9E1DAB7-6267-4881-A2B0-F6C94609CC66}" destId="{123237A2-4789-4552-B346-C45C4577FE1C}" srcOrd="0" destOrd="0" presId="urn:microsoft.com/office/officeart/2005/8/layout/orgChart1"/>
    <dgm:cxn modelId="{6B2128F1-DC7B-4CC1-BE09-B90B7967F860}" type="presOf" srcId="{E42237E7-F963-42D6-9BAE-4CEE951A9D75}" destId="{1586605D-4F43-443F-9CD5-1EDE67D87C11}" srcOrd="0" destOrd="0" presId="urn:microsoft.com/office/officeart/2005/8/layout/orgChart1"/>
    <dgm:cxn modelId="{52477778-CD4E-4C1F-9739-F4EC963A5CD6}" type="presParOf" srcId="{19B7F1AD-A5A4-4E6B-A32A-3E8071BACABC}" destId="{46E3D9BD-A1EF-4522-BC05-4B02A17FFC33}" srcOrd="0" destOrd="0" presId="urn:microsoft.com/office/officeart/2005/8/layout/orgChart1"/>
    <dgm:cxn modelId="{715A0C80-D7B2-41CF-9FED-C9EE161CFD73}" type="presParOf" srcId="{46E3D9BD-A1EF-4522-BC05-4B02A17FFC33}" destId="{4640C07A-0192-42F8-AE29-D571972A0518}" srcOrd="0" destOrd="0" presId="urn:microsoft.com/office/officeart/2005/8/layout/orgChart1"/>
    <dgm:cxn modelId="{20DCA19C-814C-46AB-AEF2-A8A122C250A2}" type="presParOf" srcId="{4640C07A-0192-42F8-AE29-D571972A0518}" destId="{53EEB0A5-236E-4E22-BFD8-B7BCB7E601A5}" srcOrd="0" destOrd="0" presId="urn:microsoft.com/office/officeart/2005/8/layout/orgChart1"/>
    <dgm:cxn modelId="{0737B264-B4BA-4342-B0D7-80CC940219A2}" type="presParOf" srcId="{4640C07A-0192-42F8-AE29-D571972A0518}" destId="{87AB0277-F980-43F7-B811-D0BB3BB4A1C1}" srcOrd="1" destOrd="0" presId="urn:microsoft.com/office/officeart/2005/8/layout/orgChart1"/>
    <dgm:cxn modelId="{841162F6-39F7-4FAD-A116-8DE53462A9A2}" type="presParOf" srcId="{46E3D9BD-A1EF-4522-BC05-4B02A17FFC33}" destId="{82339187-397B-4C24-A73E-CE5875314DBA}" srcOrd="1" destOrd="0" presId="urn:microsoft.com/office/officeart/2005/8/layout/orgChart1"/>
    <dgm:cxn modelId="{2C1EE5B7-9F8C-40F4-90CC-9040C466395B}" type="presParOf" srcId="{82339187-397B-4C24-A73E-CE5875314DBA}" destId="{9C858794-C885-4AD6-8978-9476492110A4}" srcOrd="0" destOrd="0" presId="urn:microsoft.com/office/officeart/2005/8/layout/orgChart1"/>
    <dgm:cxn modelId="{829D44BF-B8D5-41BA-A1FF-B78EDF96B45B}" type="presParOf" srcId="{82339187-397B-4C24-A73E-CE5875314DBA}" destId="{3650572F-AB46-473B-BBD3-0F29F48497E0}" srcOrd="1" destOrd="0" presId="urn:microsoft.com/office/officeart/2005/8/layout/orgChart1"/>
    <dgm:cxn modelId="{A4257DF6-23B1-4DA3-BF33-160DE01B909B}" type="presParOf" srcId="{3650572F-AB46-473B-BBD3-0F29F48497E0}" destId="{008F818C-7559-423A-A1EE-02070F0D38C9}" srcOrd="0" destOrd="0" presId="urn:microsoft.com/office/officeart/2005/8/layout/orgChart1"/>
    <dgm:cxn modelId="{601126AE-1758-49C5-A061-22608B1CA133}" type="presParOf" srcId="{008F818C-7559-423A-A1EE-02070F0D38C9}" destId="{74674089-4CE4-4DEA-90ED-20106C6181E2}" srcOrd="0" destOrd="0" presId="urn:microsoft.com/office/officeart/2005/8/layout/orgChart1"/>
    <dgm:cxn modelId="{679AAC63-95CB-4444-A200-B899AD64503C}" type="presParOf" srcId="{008F818C-7559-423A-A1EE-02070F0D38C9}" destId="{CB8BC8F2-3329-4D79-B37B-E7C6B8B3C777}" srcOrd="1" destOrd="0" presId="urn:microsoft.com/office/officeart/2005/8/layout/orgChart1"/>
    <dgm:cxn modelId="{BA2D7B38-E93A-48AA-AE4F-9AC62665DC51}" type="presParOf" srcId="{3650572F-AB46-473B-BBD3-0F29F48497E0}" destId="{EEBE891C-153E-4C8C-BEE5-A9AD1CAF212A}" srcOrd="1" destOrd="0" presId="urn:microsoft.com/office/officeart/2005/8/layout/orgChart1"/>
    <dgm:cxn modelId="{DA681D74-E34D-468C-8EC8-7A220C4B2F06}" type="presParOf" srcId="{EEBE891C-153E-4C8C-BEE5-A9AD1CAF212A}" destId="{F52393D2-285A-4EC2-ABC0-2268EB1DCC96}" srcOrd="0" destOrd="0" presId="urn:microsoft.com/office/officeart/2005/8/layout/orgChart1"/>
    <dgm:cxn modelId="{818A48BA-35C6-4373-835A-E45AC9ADFB6D}" type="presParOf" srcId="{EEBE891C-153E-4C8C-BEE5-A9AD1CAF212A}" destId="{1161EC37-E3F7-48F8-88EA-7CB18D0FFB55}" srcOrd="1" destOrd="0" presId="urn:microsoft.com/office/officeart/2005/8/layout/orgChart1"/>
    <dgm:cxn modelId="{38F16213-7823-4E21-9A9F-8C92779682F9}" type="presParOf" srcId="{1161EC37-E3F7-48F8-88EA-7CB18D0FFB55}" destId="{931A76D7-E9DF-4E77-8979-22A79FC826E3}" srcOrd="0" destOrd="0" presId="urn:microsoft.com/office/officeart/2005/8/layout/orgChart1"/>
    <dgm:cxn modelId="{7935D802-3495-4BD1-B1A0-ACE0B82F2EFE}" type="presParOf" srcId="{931A76D7-E9DF-4E77-8979-22A79FC826E3}" destId="{2DC7CCB1-3601-48EF-8610-3B47C98C59B5}" srcOrd="0" destOrd="0" presId="urn:microsoft.com/office/officeart/2005/8/layout/orgChart1"/>
    <dgm:cxn modelId="{D5929ADB-3C6B-4D8B-86FD-B05924B75B40}" type="presParOf" srcId="{931A76D7-E9DF-4E77-8979-22A79FC826E3}" destId="{722FA53C-9CEE-4207-8021-35D0ED78443A}" srcOrd="1" destOrd="0" presId="urn:microsoft.com/office/officeart/2005/8/layout/orgChart1"/>
    <dgm:cxn modelId="{63D25C54-91F9-4D90-9FF2-AF9EA0814E4A}" type="presParOf" srcId="{1161EC37-E3F7-48F8-88EA-7CB18D0FFB55}" destId="{9B9DB1DA-5384-4E3E-958C-2EE5E20671DF}" srcOrd="1" destOrd="0" presId="urn:microsoft.com/office/officeart/2005/8/layout/orgChart1"/>
    <dgm:cxn modelId="{23670C13-012F-4B33-8C2C-CCB0D490AA2E}" type="presParOf" srcId="{1161EC37-E3F7-48F8-88EA-7CB18D0FFB55}" destId="{20904CB6-D040-4B7B-AD80-F1B5D3BE05CF}" srcOrd="2" destOrd="0" presId="urn:microsoft.com/office/officeart/2005/8/layout/orgChart1"/>
    <dgm:cxn modelId="{7AF3BF82-0793-4C74-9FBD-AA587DACEF26}" type="presParOf" srcId="{3650572F-AB46-473B-BBD3-0F29F48497E0}" destId="{A4701EF9-F400-4079-9536-46DB8E54DE1F}" srcOrd="2" destOrd="0" presId="urn:microsoft.com/office/officeart/2005/8/layout/orgChart1"/>
    <dgm:cxn modelId="{5899B4D0-9D06-4591-92B7-CD1C61D611BD}" type="presParOf" srcId="{82339187-397B-4C24-A73E-CE5875314DBA}" destId="{31A83C1D-0C67-4DDB-8A1C-D360694A7B78}" srcOrd="2" destOrd="0" presId="urn:microsoft.com/office/officeart/2005/8/layout/orgChart1"/>
    <dgm:cxn modelId="{2ED350BF-0D06-4228-A101-07FF4D238FA2}" type="presParOf" srcId="{82339187-397B-4C24-A73E-CE5875314DBA}" destId="{493DA25D-8887-4CED-AF39-666D6C6AF099}" srcOrd="3" destOrd="0" presId="urn:microsoft.com/office/officeart/2005/8/layout/orgChart1"/>
    <dgm:cxn modelId="{73E98BF7-D7B4-4AE0-8EEF-6B8D196F847C}" type="presParOf" srcId="{493DA25D-8887-4CED-AF39-666D6C6AF099}" destId="{6274D30F-43D7-4922-A9FB-A39A21AA6A77}" srcOrd="0" destOrd="0" presId="urn:microsoft.com/office/officeart/2005/8/layout/orgChart1"/>
    <dgm:cxn modelId="{ADE0800D-B196-4FE4-BB9E-8E7007301667}" type="presParOf" srcId="{6274D30F-43D7-4922-A9FB-A39A21AA6A77}" destId="{3DA243D6-CC11-4078-AED1-1716CAE16096}" srcOrd="0" destOrd="0" presId="urn:microsoft.com/office/officeart/2005/8/layout/orgChart1"/>
    <dgm:cxn modelId="{5B3B5FC9-4E2F-4D8D-892A-1D8CFCFB138C}" type="presParOf" srcId="{6274D30F-43D7-4922-A9FB-A39A21AA6A77}" destId="{060091B7-A697-4DAC-925B-F0035F7993A3}" srcOrd="1" destOrd="0" presId="urn:microsoft.com/office/officeart/2005/8/layout/orgChart1"/>
    <dgm:cxn modelId="{2DD07B8F-30FE-4092-99CB-9731E604B187}" type="presParOf" srcId="{493DA25D-8887-4CED-AF39-666D6C6AF099}" destId="{03AC9287-993F-4345-BBED-CB91FA70FD07}" srcOrd="1" destOrd="0" presId="urn:microsoft.com/office/officeart/2005/8/layout/orgChart1"/>
    <dgm:cxn modelId="{88749869-865C-4B5F-A1A2-108BFC8A8169}" type="presParOf" srcId="{03AC9287-993F-4345-BBED-CB91FA70FD07}" destId="{33B95426-EBC6-4866-BBC3-53F1CC5EDF3F}" srcOrd="0" destOrd="0" presId="urn:microsoft.com/office/officeart/2005/8/layout/orgChart1"/>
    <dgm:cxn modelId="{596B5DEA-9C3D-4B64-BC4F-BF8E52B549E9}" type="presParOf" srcId="{03AC9287-993F-4345-BBED-CB91FA70FD07}" destId="{70180BB8-69E2-4748-9986-5BEFD460A55F}" srcOrd="1" destOrd="0" presId="urn:microsoft.com/office/officeart/2005/8/layout/orgChart1"/>
    <dgm:cxn modelId="{258A9E9C-DA17-4E7F-A562-CD85FA0BD006}" type="presParOf" srcId="{70180BB8-69E2-4748-9986-5BEFD460A55F}" destId="{5B77D302-7DD6-4EFD-AE95-9E16C04D9B28}" srcOrd="0" destOrd="0" presId="urn:microsoft.com/office/officeart/2005/8/layout/orgChart1"/>
    <dgm:cxn modelId="{D806BBE4-F276-438C-8C55-3911DA485094}" type="presParOf" srcId="{5B77D302-7DD6-4EFD-AE95-9E16C04D9B28}" destId="{DBBEA8FE-F617-4F96-8EC0-C665CB8222E4}" srcOrd="0" destOrd="0" presId="urn:microsoft.com/office/officeart/2005/8/layout/orgChart1"/>
    <dgm:cxn modelId="{A884DCC0-D469-479B-BC3A-8396DB8C5C13}" type="presParOf" srcId="{5B77D302-7DD6-4EFD-AE95-9E16C04D9B28}" destId="{AE467A81-7A68-4FF3-9953-01545A780A3F}" srcOrd="1" destOrd="0" presId="urn:microsoft.com/office/officeart/2005/8/layout/orgChart1"/>
    <dgm:cxn modelId="{D7F89E89-C4DE-4DBA-B579-EFB0D122A477}" type="presParOf" srcId="{70180BB8-69E2-4748-9986-5BEFD460A55F}" destId="{7621C91C-7569-4895-9A15-3345FF0D99DE}" srcOrd="1" destOrd="0" presId="urn:microsoft.com/office/officeart/2005/8/layout/orgChart1"/>
    <dgm:cxn modelId="{5F826A21-353E-4B0A-B31B-3B370D16F683}" type="presParOf" srcId="{70180BB8-69E2-4748-9986-5BEFD460A55F}" destId="{C40068C7-F20D-4648-B535-D266B5A0F9A9}" srcOrd="2" destOrd="0" presId="urn:microsoft.com/office/officeart/2005/8/layout/orgChart1"/>
    <dgm:cxn modelId="{B8DCDD24-F495-4B7D-B8C9-6A486B71EFFA}" type="presParOf" srcId="{493DA25D-8887-4CED-AF39-666D6C6AF099}" destId="{B824E207-AE97-4718-836B-54508798A236}" srcOrd="2" destOrd="0" presId="urn:microsoft.com/office/officeart/2005/8/layout/orgChart1"/>
    <dgm:cxn modelId="{FF63B547-C954-4FAA-B4F7-7691AF625AE1}" type="presParOf" srcId="{82339187-397B-4C24-A73E-CE5875314DBA}" destId="{123237A2-4789-4552-B346-C45C4577FE1C}" srcOrd="4" destOrd="0" presId="urn:microsoft.com/office/officeart/2005/8/layout/orgChart1"/>
    <dgm:cxn modelId="{CC8B87B6-91B9-4B8E-AEDD-C09C2C46254D}" type="presParOf" srcId="{82339187-397B-4C24-A73E-CE5875314DBA}" destId="{F2FD686D-8060-4480-B599-3F07BFC4BA8D}" srcOrd="5" destOrd="0" presId="urn:microsoft.com/office/officeart/2005/8/layout/orgChart1"/>
    <dgm:cxn modelId="{26960918-8544-4369-80B8-2622962FAB3B}" type="presParOf" srcId="{F2FD686D-8060-4480-B599-3F07BFC4BA8D}" destId="{84F509C9-3A57-4A51-9E84-96288A27A2C0}" srcOrd="0" destOrd="0" presId="urn:microsoft.com/office/officeart/2005/8/layout/orgChart1"/>
    <dgm:cxn modelId="{E06AC97A-B213-47F5-9353-E8A38098FFCD}" type="presParOf" srcId="{84F509C9-3A57-4A51-9E84-96288A27A2C0}" destId="{1CE51404-2EBE-4AC2-9D3D-644156996FCD}" srcOrd="0" destOrd="0" presId="urn:microsoft.com/office/officeart/2005/8/layout/orgChart1"/>
    <dgm:cxn modelId="{5A564C61-5663-4FB5-A5C7-DAD14F113BBC}" type="presParOf" srcId="{84F509C9-3A57-4A51-9E84-96288A27A2C0}" destId="{44B2C4E0-B74A-4366-91C7-DA1AFFF5AEB1}" srcOrd="1" destOrd="0" presId="urn:microsoft.com/office/officeart/2005/8/layout/orgChart1"/>
    <dgm:cxn modelId="{3059985A-0888-417F-B9BB-0185FE527029}" type="presParOf" srcId="{F2FD686D-8060-4480-B599-3F07BFC4BA8D}" destId="{706C69EE-0446-4E89-AA29-17194236EA15}" srcOrd="1" destOrd="0" presId="urn:microsoft.com/office/officeart/2005/8/layout/orgChart1"/>
    <dgm:cxn modelId="{506B1356-F59B-43D5-8FCF-4AC731395294}" type="presParOf" srcId="{706C69EE-0446-4E89-AA29-17194236EA15}" destId="{1586605D-4F43-443F-9CD5-1EDE67D87C11}" srcOrd="0" destOrd="0" presId="urn:microsoft.com/office/officeart/2005/8/layout/orgChart1"/>
    <dgm:cxn modelId="{9CC617EB-73AE-4A04-867C-666F4372BEAC}" type="presParOf" srcId="{706C69EE-0446-4E89-AA29-17194236EA15}" destId="{37F2F80F-732B-4D1E-98E0-3249942C79DB}" srcOrd="1" destOrd="0" presId="urn:microsoft.com/office/officeart/2005/8/layout/orgChart1"/>
    <dgm:cxn modelId="{D0896D9E-F382-4E64-987C-7F3F8CDFEA33}" type="presParOf" srcId="{37F2F80F-732B-4D1E-98E0-3249942C79DB}" destId="{873C2EEB-141B-4349-96D3-B28402678404}" srcOrd="0" destOrd="0" presId="urn:microsoft.com/office/officeart/2005/8/layout/orgChart1"/>
    <dgm:cxn modelId="{AF44D884-E02C-4214-A2F9-9D07CB02F19D}" type="presParOf" srcId="{873C2EEB-141B-4349-96D3-B28402678404}" destId="{E5FCEB46-8987-4A98-BA2A-079366C53775}" srcOrd="0" destOrd="0" presId="urn:microsoft.com/office/officeart/2005/8/layout/orgChart1"/>
    <dgm:cxn modelId="{DA8C9558-2A4F-4408-87AE-110001A2AF52}" type="presParOf" srcId="{873C2EEB-141B-4349-96D3-B28402678404}" destId="{9087B143-9DF4-4E77-AFD7-F006DC16E7EA}" srcOrd="1" destOrd="0" presId="urn:microsoft.com/office/officeart/2005/8/layout/orgChart1"/>
    <dgm:cxn modelId="{F1A69DF2-45D2-4E25-BA76-33512BE0ED8D}" type="presParOf" srcId="{37F2F80F-732B-4D1E-98E0-3249942C79DB}" destId="{C57B5B45-FC78-4B69-9672-C38A25964A2C}" srcOrd="1" destOrd="0" presId="urn:microsoft.com/office/officeart/2005/8/layout/orgChart1"/>
    <dgm:cxn modelId="{945DD805-98F6-4FEA-9180-3340EA419502}" type="presParOf" srcId="{37F2F80F-732B-4D1E-98E0-3249942C79DB}" destId="{C6BD455B-2864-440D-B2CB-DDD489BE2D07}" srcOrd="2" destOrd="0" presId="urn:microsoft.com/office/officeart/2005/8/layout/orgChart1"/>
    <dgm:cxn modelId="{0CB2C766-9FFB-451B-B45A-08CA950E3081}" type="presParOf" srcId="{F2FD686D-8060-4480-B599-3F07BFC4BA8D}" destId="{523C989E-19EA-4EE0-A2EF-D9888657285F}" srcOrd="2" destOrd="0" presId="urn:microsoft.com/office/officeart/2005/8/layout/orgChart1"/>
    <dgm:cxn modelId="{ABFBA241-402B-4F58-B7EB-5BFA7AF46C70}" type="presParOf" srcId="{82339187-397B-4C24-A73E-CE5875314DBA}" destId="{1EA4E24C-09DD-4E94-9E81-35E12013C45E}" srcOrd="6" destOrd="0" presId="urn:microsoft.com/office/officeart/2005/8/layout/orgChart1"/>
    <dgm:cxn modelId="{AEA32C68-6406-45A5-84C6-0DA0EB82A55B}" type="presParOf" srcId="{82339187-397B-4C24-A73E-CE5875314DBA}" destId="{45B7F86F-C7F8-425C-BAE1-5782FBA9ED52}" srcOrd="7" destOrd="0" presId="urn:microsoft.com/office/officeart/2005/8/layout/orgChart1"/>
    <dgm:cxn modelId="{0832CAF3-2A74-498D-852D-7B3BFED19D64}" type="presParOf" srcId="{45B7F86F-C7F8-425C-BAE1-5782FBA9ED52}" destId="{714D83EC-F0E0-4A73-9E86-62E3CE20B6A4}" srcOrd="0" destOrd="0" presId="urn:microsoft.com/office/officeart/2005/8/layout/orgChart1"/>
    <dgm:cxn modelId="{AB7C6134-B93F-4FEF-8532-31527B374F43}" type="presParOf" srcId="{714D83EC-F0E0-4A73-9E86-62E3CE20B6A4}" destId="{94C175D8-A502-4B0D-89F5-94605135E55A}" srcOrd="0" destOrd="0" presId="urn:microsoft.com/office/officeart/2005/8/layout/orgChart1"/>
    <dgm:cxn modelId="{AD47695E-14D1-4D80-B5D1-A6F37DD48DD8}" type="presParOf" srcId="{714D83EC-F0E0-4A73-9E86-62E3CE20B6A4}" destId="{F77CFAEE-681A-41FE-B90D-5B7998CFF145}" srcOrd="1" destOrd="0" presId="urn:microsoft.com/office/officeart/2005/8/layout/orgChart1"/>
    <dgm:cxn modelId="{D3990116-2DEE-45A8-B7C1-FD01C9BAF6C6}" type="presParOf" srcId="{45B7F86F-C7F8-425C-BAE1-5782FBA9ED52}" destId="{1CC853A4-AA57-45DF-A04F-4297AF91B5B5}" srcOrd="1" destOrd="0" presId="urn:microsoft.com/office/officeart/2005/8/layout/orgChart1"/>
    <dgm:cxn modelId="{FC036A1D-AA92-41DD-A869-C839FDA895A4}" type="presParOf" srcId="{1CC853A4-AA57-45DF-A04F-4297AF91B5B5}" destId="{7EE65B0D-A9E5-48FE-A042-3D68B833406A}" srcOrd="0" destOrd="0" presId="urn:microsoft.com/office/officeart/2005/8/layout/orgChart1"/>
    <dgm:cxn modelId="{15A2990A-E27F-4524-B316-4763D3382680}" type="presParOf" srcId="{1CC853A4-AA57-45DF-A04F-4297AF91B5B5}" destId="{26F4C2A1-CD4D-4CA8-81C6-8114F4A286CB}" srcOrd="1" destOrd="0" presId="urn:microsoft.com/office/officeart/2005/8/layout/orgChart1"/>
    <dgm:cxn modelId="{4A29DA25-342D-4D44-8646-C1E9F10300DD}" type="presParOf" srcId="{26F4C2A1-CD4D-4CA8-81C6-8114F4A286CB}" destId="{4A0FE9D0-07D2-48D7-8E9D-438719BC93A1}" srcOrd="0" destOrd="0" presId="urn:microsoft.com/office/officeart/2005/8/layout/orgChart1"/>
    <dgm:cxn modelId="{69E10FB3-12E5-478C-80E3-34FB77FC831E}" type="presParOf" srcId="{4A0FE9D0-07D2-48D7-8E9D-438719BC93A1}" destId="{C32A8520-D279-4047-AEDA-A120AA0BD600}" srcOrd="0" destOrd="0" presId="urn:microsoft.com/office/officeart/2005/8/layout/orgChart1"/>
    <dgm:cxn modelId="{753B459C-4465-4974-AB91-57648BCA8FF3}" type="presParOf" srcId="{4A0FE9D0-07D2-48D7-8E9D-438719BC93A1}" destId="{8C5AA388-C655-4F9E-9AF3-1153A15F25B3}" srcOrd="1" destOrd="0" presId="urn:microsoft.com/office/officeart/2005/8/layout/orgChart1"/>
    <dgm:cxn modelId="{EC7E1600-EF2D-41B8-9E98-ADFF95932FFF}" type="presParOf" srcId="{26F4C2A1-CD4D-4CA8-81C6-8114F4A286CB}" destId="{35E7A163-0900-4E2F-B3CE-731560DE9305}" srcOrd="1" destOrd="0" presId="urn:microsoft.com/office/officeart/2005/8/layout/orgChart1"/>
    <dgm:cxn modelId="{6BAE0841-CB8E-442F-977C-470E9967C921}" type="presParOf" srcId="{26F4C2A1-CD4D-4CA8-81C6-8114F4A286CB}" destId="{B4AF9D7B-76AE-4427-86C5-E8FC0618587D}" srcOrd="2" destOrd="0" presId="urn:microsoft.com/office/officeart/2005/8/layout/orgChart1"/>
    <dgm:cxn modelId="{92C6C11A-A180-4AD1-A5E0-6D4CB527BAC0}" type="presParOf" srcId="{45B7F86F-C7F8-425C-BAE1-5782FBA9ED52}" destId="{FD8B52BC-849C-491E-886F-01954E8E4ABE}" srcOrd="2" destOrd="0" presId="urn:microsoft.com/office/officeart/2005/8/layout/orgChart1"/>
    <dgm:cxn modelId="{1DF9E402-CCAB-4F3D-A2E3-248263B43BB8}" type="presParOf" srcId="{46E3D9BD-A1EF-4522-BC05-4B02A17FFC33}" destId="{92F1243B-3628-4140-974A-5E9B4E4CC4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E81E82-9CE3-4A03-9734-A16EF59CF6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6DE175A-B356-45EF-ACBC-8E95518E5F27}">
      <dgm:prSet phldrT="[Text]"/>
      <dgm:spPr/>
      <dgm:t>
        <a:bodyPr/>
        <a:lstStyle/>
        <a:p>
          <a:r>
            <a:rPr lang="en-US" b="1" dirty="0"/>
            <a:t>An increase in EDV = An increase in preload</a:t>
          </a:r>
          <a:endParaRPr lang="en-US" dirty="0"/>
        </a:p>
      </dgm:t>
    </dgm:pt>
    <dgm:pt modelId="{60687A0D-BCBD-4165-8F71-B63FFBA469F1}" type="parTrans" cxnId="{DAF55A3C-5586-486D-8C61-D7E5A447DE59}">
      <dgm:prSet/>
      <dgm:spPr/>
      <dgm:t>
        <a:bodyPr/>
        <a:lstStyle/>
        <a:p>
          <a:endParaRPr lang="en-US"/>
        </a:p>
      </dgm:t>
    </dgm:pt>
    <dgm:pt modelId="{4CCC741A-A7E2-471C-B2F1-256B1D6FD409}" type="sibTrans" cxnId="{DAF55A3C-5586-486D-8C61-D7E5A447DE59}">
      <dgm:prSet/>
      <dgm:spPr/>
      <dgm:t>
        <a:bodyPr/>
        <a:lstStyle/>
        <a:p>
          <a:endParaRPr lang="en-US"/>
        </a:p>
      </dgm:t>
    </dgm:pt>
    <dgm:pt modelId="{73AE8798-16D6-4B18-9481-8E7BD17C20F3}">
      <dgm:prSet phldrT="[Text]"/>
      <dgm:spPr/>
      <dgm:t>
        <a:bodyPr/>
        <a:lstStyle/>
        <a:p>
          <a:r>
            <a:rPr lang="en-US" b="1" dirty="0"/>
            <a:t>Increases the stretch of myocardial cells</a:t>
          </a:r>
          <a:endParaRPr lang="en-US" dirty="0"/>
        </a:p>
      </dgm:t>
    </dgm:pt>
    <dgm:pt modelId="{B39581FE-10DC-4C36-B62E-723A9B684C45}" type="parTrans" cxnId="{037EE1E3-291D-425F-9BDF-2E727D9BEBA2}">
      <dgm:prSet/>
      <dgm:spPr/>
      <dgm:t>
        <a:bodyPr/>
        <a:lstStyle/>
        <a:p>
          <a:endParaRPr lang="en-US"/>
        </a:p>
      </dgm:t>
    </dgm:pt>
    <dgm:pt modelId="{F38D5BC0-AFB1-49C9-989E-81837938EF1A}" type="sibTrans" cxnId="{037EE1E3-291D-425F-9BDF-2E727D9BEBA2}">
      <dgm:prSet/>
      <dgm:spPr/>
      <dgm:t>
        <a:bodyPr/>
        <a:lstStyle/>
        <a:p>
          <a:endParaRPr lang="en-US"/>
        </a:p>
      </dgm:t>
    </dgm:pt>
    <dgm:pt modelId="{AB46FFFD-8DD5-477C-8837-FDFFBC96BBFA}">
      <dgm:prSet phldrT="[Text]"/>
      <dgm:spPr/>
      <dgm:t>
        <a:bodyPr/>
        <a:lstStyle/>
        <a:p>
          <a:r>
            <a:rPr lang="en-US" b="1" dirty="0"/>
            <a:t>Increases the force of contraction of these cells when the heart contracts</a:t>
          </a:r>
          <a:endParaRPr lang="en-US" dirty="0"/>
        </a:p>
      </dgm:t>
    </dgm:pt>
    <dgm:pt modelId="{796C527D-1A84-4C25-9925-6F9340587DFE}" type="parTrans" cxnId="{306DF8E1-654D-49FA-9B52-F09FC6465794}">
      <dgm:prSet/>
      <dgm:spPr/>
      <dgm:t>
        <a:bodyPr/>
        <a:lstStyle/>
        <a:p>
          <a:endParaRPr lang="en-US"/>
        </a:p>
      </dgm:t>
    </dgm:pt>
    <dgm:pt modelId="{912673DE-60E0-4B3F-8C71-CDF140272DC6}" type="sibTrans" cxnId="{306DF8E1-654D-49FA-9B52-F09FC6465794}">
      <dgm:prSet/>
      <dgm:spPr/>
      <dgm:t>
        <a:bodyPr/>
        <a:lstStyle/>
        <a:p>
          <a:endParaRPr lang="en-US"/>
        </a:p>
      </dgm:t>
    </dgm:pt>
    <dgm:pt modelId="{DB4396B9-B132-4A16-ABAB-AEC084E54F3B}">
      <dgm:prSet/>
      <dgm:spPr/>
      <dgm:t>
        <a:bodyPr/>
        <a:lstStyle/>
        <a:p>
          <a:r>
            <a:rPr lang="en-US" b="1" dirty="0"/>
            <a:t>Increases the amount of blood ejected</a:t>
          </a:r>
        </a:p>
      </dgm:t>
    </dgm:pt>
    <dgm:pt modelId="{93E37EF2-BD26-4684-B043-C64BCD8B7AF8}" type="parTrans" cxnId="{796AB29E-494F-4F9C-A642-0F62306AE9D1}">
      <dgm:prSet/>
      <dgm:spPr/>
      <dgm:t>
        <a:bodyPr/>
        <a:lstStyle/>
        <a:p>
          <a:endParaRPr lang="en-US"/>
        </a:p>
      </dgm:t>
    </dgm:pt>
    <dgm:pt modelId="{F2CF2A25-8437-4ED3-B06F-061AED73CC70}" type="sibTrans" cxnId="{796AB29E-494F-4F9C-A642-0F62306AE9D1}">
      <dgm:prSet/>
      <dgm:spPr/>
      <dgm:t>
        <a:bodyPr/>
        <a:lstStyle/>
        <a:p>
          <a:endParaRPr lang="en-US"/>
        </a:p>
      </dgm:t>
    </dgm:pt>
    <dgm:pt modelId="{5D738CEC-53F6-4FEC-919B-F97B21C69B95}">
      <dgm:prSet/>
      <dgm:spPr/>
      <dgm:t>
        <a:bodyPr/>
        <a:lstStyle/>
        <a:p>
          <a:r>
            <a:rPr lang="en-US" b="1" dirty="0"/>
            <a:t>Increases Stroke Volume (Increases Cardiac Output)</a:t>
          </a:r>
        </a:p>
      </dgm:t>
    </dgm:pt>
    <dgm:pt modelId="{8F6FB135-D7B5-40F0-A1F6-B6517513D9E0}" type="parTrans" cxnId="{516A38C5-000A-41E3-8DCF-43FF493E8B6C}">
      <dgm:prSet/>
      <dgm:spPr/>
      <dgm:t>
        <a:bodyPr/>
        <a:lstStyle/>
        <a:p>
          <a:endParaRPr lang="en-US"/>
        </a:p>
      </dgm:t>
    </dgm:pt>
    <dgm:pt modelId="{70C37BBC-C1C6-4AAB-8812-B5230A45F567}" type="sibTrans" cxnId="{516A38C5-000A-41E3-8DCF-43FF493E8B6C}">
      <dgm:prSet/>
      <dgm:spPr/>
      <dgm:t>
        <a:bodyPr/>
        <a:lstStyle/>
        <a:p>
          <a:endParaRPr lang="en-US"/>
        </a:p>
      </dgm:t>
    </dgm:pt>
    <dgm:pt modelId="{ABD0BEB6-C071-4BFD-B39E-754DB3BA7447}" type="pres">
      <dgm:prSet presAssocID="{D5E81E82-9CE3-4A03-9734-A16EF59CF675}" presName="linearFlow" presStyleCnt="0">
        <dgm:presLayoutVars>
          <dgm:resizeHandles val="exact"/>
        </dgm:presLayoutVars>
      </dgm:prSet>
      <dgm:spPr/>
    </dgm:pt>
    <dgm:pt modelId="{994CE745-EA9A-4B5A-AD69-7787F8EF1D3E}" type="pres">
      <dgm:prSet presAssocID="{86DE175A-B356-45EF-ACBC-8E95518E5F27}" presName="node" presStyleLbl="node1" presStyleIdx="0" presStyleCnt="5" custScaleX="333333">
        <dgm:presLayoutVars>
          <dgm:bulletEnabled val="1"/>
        </dgm:presLayoutVars>
      </dgm:prSet>
      <dgm:spPr/>
    </dgm:pt>
    <dgm:pt modelId="{9546184D-FCC6-41C6-9EE3-1C4A9DDC57EE}" type="pres">
      <dgm:prSet presAssocID="{4CCC741A-A7E2-471C-B2F1-256B1D6FD409}" presName="sibTrans" presStyleLbl="sibTrans2D1" presStyleIdx="0" presStyleCnt="4"/>
      <dgm:spPr/>
    </dgm:pt>
    <dgm:pt modelId="{D298A725-A7E1-459F-854E-AD9D34644F6A}" type="pres">
      <dgm:prSet presAssocID="{4CCC741A-A7E2-471C-B2F1-256B1D6FD409}" presName="connectorText" presStyleLbl="sibTrans2D1" presStyleIdx="0" presStyleCnt="4"/>
      <dgm:spPr/>
    </dgm:pt>
    <dgm:pt modelId="{0ED23535-2A9E-419C-B52B-2B5CAA337C59}" type="pres">
      <dgm:prSet presAssocID="{73AE8798-16D6-4B18-9481-8E7BD17C20F3}" presName="node" presStyleLbl="node1" presStyleIdx="1" presStyleCnt="5" custScaleX="333333">
        <dgm:presLayoutVars>
          <dgm:bulletEnabled val="1"/>
        </dgm:presLayoutVars>
      </dgm:prSet>
      <dgm:spPr/>
    </dgm:pt>
    <dgm:pt modelId="{A6A207D3-92B1-4347-9843-91F46564124E}" type="pres">
      <dgm:prSet presAssocID="{F38D5BC0-AFB1-49C9-989E-81837938EF1A}" presName="sibTrans" presStyleLbl="sibTrans2D1" presStyleIdx="1" presStyleCnt="4"/>
      <dgm:spPr/>
    </dgm:pt>
    <dgm:pt modelId="{55199643-EFFB-40C6-8C26-9FCC55CCBBBE}" type="pres">
      <dgm:prSet presAssocID="{F38D5BC0-AFB1-49C9-989E-81837938EF1A}" presName="connectorText" presStyleLbl="sibTrans2D1" presStyleIdx="1" presStyleCnt="4"/>
      <dgm:spPr/>
    </dgm:pt>
    <dgm:pt modelId="{8B9BA2D5-B65E-4721-9DA6-E6795EE0257A}" type="pres">
      <dgm:prSet presAssocID="{AB46FFFD-8DD5-477C-8837-FDFFBC96BBFA}" presName="node" presStyleLbl="node1" presStyleIdx="2" presStyleCnt="5" custScaleX="333333">
        <dgm:presLayoutVars>
          <dgm:bulletEnabled val="1"/>
        </dgm:presLayoutVars>
      </dgm:prSet>
      <dgm:spPr/>
    </dgm:pt>
    <dgm:pt modelId="{9785C9B1-68AD-4F46-B810-78E55EC72ACF}" type="pres">
      <dgm:prSet presAssocID="{912673DE-60E0-4B3F-8C71-CDF140272DC6}" presName="sibTrans" presStyleLbl="sibTrans2D1" presStyleIdx="2" presStyleCnt="4"/>
      <dgm:spPr/>
    </dgm:pt>
    <dgm:pt modelId="{CCB61430-D1F3-4EDF-8C43-1C9B52C15CA2}" type="pres">
      <dgm:prSet presAssocID="{912673DE-60E0-4B3F-8C71-CDF140272DC6}" presName="connectorText" presStyleLbl="sibTrans2D1" presStyleIdx="2" presStyleCnt="4"/>
      <dgm:spPr/>
    </dgm:pt>
    <dgm:pt modelId="{3191191A-92AF-4B49-8D0F-00696681FDAF}" type="pres">
      <dgm:prSet presAssocID="{DB4396B9-B132-4A16-ABAB-AEC084E54F3B}" presName="node" presStyleLbl="node1" presStyleIdx="3" presStyleCnt="5" custScaleX="332409">
        <dgm:presLayoutVars>
          <dgm:bulletEnabled val="1"/>
        </dgm:presLayoutVars>
      </dgm:prSet>
      <dgm:spPr/>
    </dgm:pt>
    <dgm:pt modelId="{A9B34852-809E-4FC7-871C-D9E8C677BEA7}" type="pres">
      <dgm:prSet presAssocID="{F2CF2A25-8437-4ED3-B06F-061AED73CC70}" presName="sibTrans" presStyleLbl="sibTrans2D1" presStyleIdx="3" presStyleCnt="4"/>
      <dgm:spPr/>
    </dgm:pt>
    <dgm:pt modelId="{6454B590-7856-4A55-AE4F-CB5EA249FDC1}" type="pres">
      <dgm:prSet presAssocID="{F2CF2A25-8437-4ED3-B06F-061AED73CC70}" presName="connectorText" presStyleLbl="sibTrans2D1" presStyleIdx="3" presStyleCnt="4"/>
      <dgm:spPr/>
    </dgm:pt>
    <dgm:pt modelId="{F269B9A8-4EBB-4A85-9CFC-DB73D7BF3074}" type="pres">
      <dgm:prSet presAssocID="{5D738CEC-53F6-4FEC-919B-F97B21C69B95}" presName="node" presStyleLbl="node1" presStyleIdx="4" presStyleCnt="5" custScaleX="327295">
        <dgm:presLayoutVars>
          <dgm:bulletEnabled val="1"/>
        </dgm:presLayoutVars>
      </dgm:prSet>
      <dgm:spPr/>
    </dgm:pt>
  </dgm:ptLst>
  <dgm:cxnLst>
    <dgm:cxn modelId="{EA8B8C20-03A4-47DC-BBDC-80BC2B4712B4}" type="presOf" srcId="{F2CF2A25-8437-4ED3-B06F-061AED73CC70}" destId="{6454B590-7856-4A55-AE4F-CB5EA249FDC1}" srcOrd="1" destOrd="0" presId="urn:microsoft.com/office/officeart/2005/8/layout/process2"/>
    <dgm:cxn modelId="{9B497D36-F3C3-4055-8FA8-A0D463B9BBD7}" type="presOf" srcId="{912673DE-60E0-4B3F-8C71-CDF140272DC6}" destId="{CCB61430-D1F3-4EDF-8C43-1C9B52C15CA2}" srcOrd="1" destOrd="0" presId="urn:microsoft.com/office/officeart/2005/8/layout/process2"/>
    <dgm:cxn modelId="{DAF55A3C-5586-486D-8C61-D7E5A447DE59}" srcId="{D5E81E82-9CE3-4A03-9734-A16EF59CF675}" destId="{86DE175A-B356-45EF-ACBC-8E95518E5F27}" srcOrd="0" destOrd="0" parTransId="{60687A0D-BCBD-4165-8F71-B63FFBA469F1}" sibTransId="{4CCC741A-A7E2-471C-B2F1-256B1D6FD409}"/>
    <dgm:cxn modelId="{A6AAFE46-A675-4203-B6D0-633247358B87}" type="presOf" srcId="{F2CF2A25-8437-4ED3-B06F-061AED73CC70}" destId="{A9B34852-809E-4FC7-871C-D9E8C677BEA7}" srcOrd="0" destOrd="0" presId="urn:microsoft.com/office/officeart/2005/8/layout/process2"/>
    <dgm:cxn modelId="{3E3C216D-739D-4A33-9FC1-A0204F6DA021}" type="presOf" srcId="{912673DE-60E0-4B3F-8C71-CDF140272DC6}" destId="{9785C9B1-68AD-4F46-B810-78E55EC72ACF}" srcOrd="0" destOrd="0" presId="urn:microsoft.com/office/officeart/2005/8/layout/process2"/>
    <dgm:cxn modelId="{161AAC6F-2CFD-4BD6-9586-3D275892BB5A}" type="presOf" srcId="{73AE8798-16D6-4B18-9481-8E7BD17C20F3}" destId="{0ED23535-2A9E-419C-B52B-2B5CAA337C59}" srcOrd="0" destOrd="0" presId="urn:microsoft.com/office/officeart/2005/8/layout/process2"/>
    <dgm:cxn modelId="{D9E11759-F8F2-4CB8-83F2-5651595E1F25}" type="presOf" srcId="{D5E81E82-9CE3-4A03-9734-A16EF59CF675}" destId="{ABD0BEB6-C071-4BFD-B39E-754DB3BA7447}" srcOrd="0" destOrd="0" presId="urn:microsoft.com/office/officeart/2005/8/layout/process2"/>
    <dgm:cxn modelId="{14D16989-9337-4AA0-B3C0-0D3E2806ED20}" type="presOf" srcId="{4CCC741A-A7E2-471C-B2F1-256B1D6FD409}" destId="{D298A725-A7E1-459F-854E-AD9D34644F6A}" srcOrd="1" destOrd="0" presId="urn:microsoft.com/office/officeart/2005/8/layout/process2"/>
    <dgm:cxn modelId="{796AB29E-494F-4F9C-A642-0F62306AE9D1}" srcId="{D5E81E82-9CE3-4A03-9734-A16EF59CF675}" destId="{DB4396B9-B132-4A16-ABAB-AEC084E54F3B}" srcOrd="3" destOrd="0" parTransId="{93E37EF2-BD26-4684-B043-C64BCD8B7AF8}" sibTransId="{F2CF2A25-8437-4ED3-B06F-061AED73CC70}"/>
    <dgm:cxn modelId="{73CB0AAA-AE0C-420A-9535-E5F5A854A6DA}" type="presOf" srcId="{4CCC741A-A7E2-471C-B2F1-256B1D6FD409}" destId="{9546184D-FCC6-41C6-9EE3-1C4A9DDC57EE}" srcOrd="0" destOrd="0" presId="urn:microsoft.com/office/officeart/2005/8/layout/process2"/>
    <dgm:cxn modelId="{56FB1EB1-0445-44DA-B4A6-CFF96295F950}" type="presOf" srcId="{F38D5BC0-AFB1-49C9-989E-81837938EF1A}" destId="{55199643-EFFB-40C6-8C26-9FCC55CCBBBE}" srcOrd="1" destOrd="0" presId="urn:microsoft.com/office/officeart/2005/8/layout/process2"/>
    <dgm:cxn modelId="{45718FBC-8A60-426C-B00D-3085EDACF6FB}" type="presOf" srcId="{F38D5BC0-AFB1-49C9-989E-81837938EF1A}" destId="{A6A207D3-92B1-4347-9843-91F46564124E}" srcOrd="0" destOrd="0" presId="urn:microsoft.com/office/officeart/2005/8/layout/process2"/>
    <dgm:cxn modelId="{197DEDC0-92B7-4702-9D2F-0C3B3FFC7C98}" type="presOf" srcId="{5D738CEC-53F6-4FEC-919B-F97B21C69B95}" destId="{F269B9A8-4EBB-4A85-9CFC-DB73D7BF3074}" srcOrd="0" destOrd="0" presId="urn:microsoft.com/office/officeart/2005/8/layout/process2"/>
    <dgm:cxn modelId="{516A38C5-000A-41E3-8DCF-43FF493E8B6C}" srcId="{D5E81E82-9CE3-4A03-9734-A16EF59CF675}" destId="{5D738CEC-53F6-4FEC-919B-F97B21C69B95}" srcOrd="4" destOrd="0" parTransId="{8F6FB135-D7B5-40F0-A1F6-B6517513D9E0}" sibTransId="{70C37BBC-C1C6-4AAB-8812-B5230A45F567}"/>
    <dgm:cxn modelId="{7760BCC6-D557-4D9E-8DEA-2DEBED2C774D}" type="presOf" srcId="{DB4396B9-B132-4A16-ABAB-AEC084E54F3B}" destId="{3191191A-92AF-4B49-8D0F-00696681FDAF}" srcOrd="0" destOrd="0" presId="urn:microsoft.com/office/officeart/2005/8/layout/process2"/>
    <dgm:cxn modelId="{306DF8E1-654D-49FA-9B52-F09FC6465794}" srcId="{D5E81E82-9CE3-4A03-9734-A16EF59CF675}" destId="{AB46FFFD-8DD5-477C-8837-FDFFBC96BBFA}" srcOrd="2" destOrd="0" parTransId="{796C527D-1A84-4C25-9925-6F9340587DFE}" sibTransId="{912673DE-60E0-4B3F-8C71-CDF140272DC6}"/>
    <dgm:cxn modelId="{037EE1E3-291D-425F-9BDF-2E727D9BEBA2}" srcId="{D5E81E82-9CE3-4A03-9734-A16EF59CF675}" destId="{73AE8798-16D6-4B18-9481-8E7BD17C20F3}" srcOrd="1" destOrd="0" parTransId="{B39581FE-10DC-4C36-B62E-723A9B684C45}" sibTransId="{F38D5BC0-AFB1-49C9-989E-81837938EF1A}"/>
    <dgm:cxn modelId="{6C7012F6-D3D3-4006-8B74-FAE5737E2177}" type="presOf" srcId="{AB46FFFD-8DD5-477C-8837-FDFFBC96BBFA}" destId="{8B9BA2D5-B65E-4721-9DA6-E6795EE0257A}" srcOrd="0" destOrd="0" presId="urn:microsoft.com/office/officeart/2005/8/layout/process2"/>
    <dgm:cxn modelId="{36FB69FD-D00B-45DB-A850-753E76739D0A}" type="presOf" srcId="{86DE175A-B356-45EF-ACBC-8E95518E5F27}" destId="{994CE745-EA9A-4B5A-AD69-7787F8EF1D3E}" srcOrd="0" destOrd="0" presId="urn:microsoft.com/office/officeart/2005/8/layout/process2"/>
    <dgm:cxn modelId="{FF85BEC4-99B8-4131-A4D9-D25DAC33DEC2}" type="presParOf" srcId="{ABD0BEB6-C071-4BFD-B39E-754DB3BA7447}" destId="{994CE745-EA9A-4B5A-AD69-7787F8EF1D3E}" srcOrd="0" destOrd="0" presId="urn:microsoft.com/office/officeart/2005/8/layout/process2"/>
    <dgm:cxn modelId="{FD095F49-59DF-42C7-9321-7D8421D11853}" type="presParOf" srcId="{ABD0BEB6-C071-4BFD-B39E-754DB3BA7447}" destId="{9546184D-FCC6-41C6-9EE3-1C4A9DDC57EE}" srcOrd="1" destOrd="0" presId="urn:microsoft.com/office/officeart/2005/8/layout/process2"/>
    <dgm:cxn modelId="{47683F6C-B6EC-425D-AEB0-8C8B4066FA4A}" type="presParOf" srcId="{9546184D-FCC6-41C6-9EE3-1C4A9DDC57EE}" destId="{D298A725-A7E1-459F-854E-AD9D34644F6A}" srcOrd="0" destOrd="0" presId="urn:microsoft.com/office/officeart/2005/8/layout/process2"/>
    <dgm:cxn modelId="{3340D22E-AC96-44D2-A4F8-EB0F4B1FF377}" type="presParOf" srcId="{ABD0BEB6-C071-4BFD-B39E-754DB3BA7447}" destId="{0ED23535-2A9E-419C-B52B-2B5CAA337C59}" srcOrd="2" destOrd="0" presId="urn:microsoft.com/office/officeart/2005/8/layout/process2"/>
    <dgm:cxn modelId="{EBDC0E57-9C4C-40EC-B5D0-E202FA1216B2}" type="presParOf" srcId="{ABD0BEB6-C071-4BFD-B39E-754DB3BA7447}" destId="{A6A207D3-92B1-4347-9843-91F46564124E}" srcOrd="3" destOrd="0" presId="urn:microsoft.com/office/officeart/2005/8/layout/process2"/>
    <dgm:cxn modelId="{97FDA564-762B-4A73-A01F-C3CF456D9CE4}" type="presParOf" srcId="{A6A207D3-92B1-4347-9843-91F46564124E}" destId="{55199643-EFFB-40C6-8C26-9FCC55CCBBBE}" srcOrd="0" destOrd="0" presId="urn:microsoft.com/office/officeart/2005/8/layout/process2"/>
    <dgm:cxn modelId="{C6F6C4E7-8A7B-4520-AB1F-7C116856D3FA}" type="presParOf" srcId="{ABD0BEB6-C071-4BFD-B39E-754DB3BA7447}" destId="{8B9BA2D5-B65E-4721-9DA6-E6795EE0257A}" srcOrd="4" destOrd="0" presId="urn:microsoft.com/office/officeart/2005/8/layout/process2"/>
    <dgm:cxn modelId="{939CCD4F-2F7F-4261-AB46-DF37EEDBC140}" type="presParOf" srcId="{ABD0BEB6-C071-4BFD-B39E-754DB3BA7447}" destId="{9785C9B1-68AD-4F46-B810-78E55EC72ACF}" srcOrd="5" destOrd="0" presId="urn:microsoft.com/office/officeart/2005/8/layout/process2"/>
    <dgm:cxn modelId="{0385FF7F-6613-4055-8F0A-5A12880903B3}" type="presParOf" srcId="{9785C9B1-68AD-4F46-B810-78E55EC72ACF}" destId="{CCB61430-D1F3-4EDF-8C43-1C9B52C15CA2}" srcOrd="0" destOrd="0" presId="urn:microsoft.com/office/officeart/2005/8/layout/process2"/>
    <dgm:cxn modelId="{F2661362-C4A1-49DB-8915-3A94267F5110}" type="presParOf" srcId="{ABD0BEB6-C071-4BFD-B39E-754DB3BA7447}" destId="{3191191A-92AF-4B49-8D0F-00696681FDAF}" srcOrd="6" destOrd="0" presId="urn:microsoft.com/office/officeart/2005/8/layout/process2"/>
    <dgm:cxn modelId="{3A4FD8D6-6BB4-4B90-AB4A-D255D0B45F37}" type="presParOf" srcId="{ABD0BEB6-C071-4BFD-B39E-754DB3BA7447}" destId="{A9B34852-809E-4FC7-871C-D9E8C677BEA7}" srcOrd="7" destOrd="0" presId="urn:microsoft.com/office/officeart/2005/8/layout/process2"/>
    <dgm:cxn modelId="{99CD0A93-73F3-4EF9-AB37-BA98CAD7D9DA}" type="presParOf" srcId="{A9B34852-809E-4FC7-871C-D9E8C677BEA7}" destId="{6454B590-7856-4A55-AE4F-CB5EA249FDC1}" srcOrd="0" destOrd="0" presId="urn:microsoft.com/office/officeart/2005/8/layout/process2"/>
    <dgm:cxn modelId="{A4674B4E-1F0C-45FB-8F05-3AF713123C5A}" type="presParOf" srcId="{ABD0BEB6-C071-4BFD-B39E-754DB3BA7447}" destId="{F269B9A8-4EBB-4A85-9CFC-DB73D7BF30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E81E82-9CE3-4A03-9734-A16EF59CF6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6DE175A-B356-45EF-ACBC-8E95518E5F27}">
      <dgm:prSet phldrT="[Text]"/>
      <dgm:spPr/>
      <dgm:t>
        <a:bodyPr/>
        <a:lstStyle/>
        <a:p>
          <a:r>
            <a:rPr lang="en-US" b="1" dirty="0"/>
            <a:t>Increase in blood pressure</a:t>
          </a:r>
          <a:endParaRPr lang="en-US" dirty="0"/>
        </a:p>
      </dgm:t>
    </dgm:pt>
    <dgm:pt modelId="{60687A0D-BCBD-4165-8F71-B63FFBA469F1}" type="parTrans" cxnId="{DAF55A3C-5586-486D-8C61-D7E5A447DE59}">
      <dgm:prSet/>
      <dgm:spPr/>
      <dgm:t>
        <a:bodyPr/>
        <a:lstStyle/>
        <a:p>
          <a:endParaRPr lang="en-US"/>
        </a:p>
      </dgm:t>
    </dgm:pt>
    <dgm:pt modelId="{4CCC741A-A7E2-471C-B2F1-256B1D6FD409}" type="sibTrans" cxnId="{DAF55A3C-5586-486D-8C61-D7E5A447DE59}">
      <dgm:prSet/>
      <dgm:spPr/>
      <dgm:t>
        <a:bodyPr/>
        <a:lstStyle/>
        <a:p>
          <a:endParaRPr lang="en-US"/>
        </a:p>
      </dgm:t>
    </dgm:pt>
    <dgm:pt modelId="{73AE8798-16D6-4B18-9481-8E7BD17C20F3}">
      <dgm:prSet phldrT="[Text]"/>
      <dgm:spPr/>
      <dgm:t>
        <a:bodyPr/>
        <a:lstStyle/>
        <a:p>
          <a:r>
            <a:rPr lang="en-US" b="1" dirty="0"/>
            <a:t>Stretches walls of arterioles</a:t>
          </a:r>
          <a:endParaRPr lang="en-US" dirty="0"/>
        </a:p>
      </dgm:t>
    </dgm:pt>
    <dgm:pt modelId="{B39581FE-10DC-4C36-B62E-723A9B684C45}" type="parTrans" cxnId="{037EE1E3-291D-425F-9BDF-2E727D9BEBA2}">
      <dgm:prSet/>
      <dgm:spPr/>
      <dgm:t>
        <a:bodyPr/>
        <a:lstStyle/>
        <a:p>
          <a:endParaRPr lang="en-US"/>
        </a:p>
      </dgm:t>
    </dgm:pt>
    <dgm:pt modelId="{F38D5BC0-AFB1-49C9-989E-81837938EF1A}" type="sibTrans" cxnId="{037EE1E3-291D-425F-9BDF-2E727D9BEBA2}">
      <dgm:prSet/>
      <dgm:spPr/>
      <dgm:t>
        <a:bodyPr/>
        <a:lstStyle/>
        <a:p>
          <a:endParaRPr lang="en-US"/>
        </a:p>
      </dgm:t>
    </dgm:pt>
    <dgm:pt modelId="{AB46FFFD-8DD5-477C-8837-FDFFBC96BBFA}">
      <dgm:prSet phldrT="[Text]"/>
      <dgm:spPr/>
      <dgm:t>
        <a:bodyPr/>
        <a:lstStyle/>
        <a:p>
          <a:r>
            <a:rPr lang="en-US" b="1" dirty="0"/>
            <a:t>Smooth muscles in walls contract</a:t>
          </a:r>
          <a:endParaRPr lang="en-US" dirty="0"/>
        </a:p>
      </dgm:t>
    </dgm:pt>
    <dgm:pt modelId="{796C527D-1A84-4C25-9925-6F9340587DFE}" type="parTrans" cxnId="{306DF8E1-654D-49FA-9B52-F09FC6465794}">
      <dgm:prSet/>
      <dgm:spPr/>
      <dgm:t>
        <a:bodyPr/>
        <a:lstStyle/>
        <a:p>
          <a:endParaRPr lang="en-US"/>
        </a:p>
      </dgm:t>
    </dgm:pt>
    <dgm:pt modelId="{912673DE-60E0-4B3F-8C71-CDF140272DC6}" type="sibTrans" cxnId="{306DF8E1-654D-49FA-9B52-F09FC6465794}">
      <dgm:prSet/>
      <dgm:spPr/>
      <dgm:t>
        <a:bodyPr/>
        <a:lstStyle/>
        <a:p>
          <a:endParaRPr lang="en-US"/>
        </a:p>
      </dgm:t>
    </dgm:pt>
    <dgm:pt modelId="{DB4396B9-B132-4A16-ABAB-AEC084E54F3B}">
      <dgm:prSet/>
      <dgm:spPr/>
      <dgm:t>
        <a:bodyPr/>
        <a:lstStyle/>
        <a:p>
          <a:r>
            <a:rPr lang="en-US" b="1" dirty="0"/>
            <a:t>Vasoconstriction</a:t>
          </a:r>
        </a:p>
      </dgm:t>
    </dgm:pt>
    <dgm:pt modelId="{93E37EF2-BD26-4684-B043-C64BCD8B7AF8}" type="parTrans" cxnId="{796AB29E-494F-4F9C-A642-0F62306AE9D1}">
      <dgm:prSet/>
      <dgm:spPr/>
      <dgm:t>
        <a:bodyPr/>
        <a:lstStyle/>
        <a:p>
          <a:endParaRPr lang="en-US"/>
        </a:p>
      </dgm:t>
    </dgm:pt>
    <dgm:pt modelId="{F2CF2A25-8437-4ED3-B06F-061AED73CC70}" type="sibTrans" cxnId="{796AB29E-494F-4F9C-A642-0F62306AE9D1}">
      <dgm:prSet/>
      <dgm:spPr/>
      <dgm:t>
        <a:bodyPr/>
        <a:lstStyle/>
        <a:p>
          <a:endParaRPr lang="en-US"/>
        </a:p>
      </dgm:t>
    </dgm:pt>
    <dgm:pt modelId="{5D738CEC-53F6-4FEC-919B-F97B21C69B95}">
      <dgm:prSet/>
      <dgm:spPr/>
      <dgm:t>
        <a:bodyPr/>
        <a:lstStyle/>
        <a:p>
          <a:r>
            <a:rPr lang="en-US" b="1" dirty="0"/>
            <a:t>Decrease blood flow/pressure</a:t>
          </a:r>
        </a:p>
      </dgm:t>
    </dgm:pt>
    <dgm:pt modelId="{8F6FB135-D7B5-40F0-A1F6-B6517513D9E0}" type="parTrans" cxnId="{516A38C5-000A-41E3-8DCF-43FF493E8B6C}">
      <dgm:prSet/>
      <dgm:spPr/>
      <dgm:t>
        <a:bodyPr/>
        <a:lstStyle/>
        <a:p>
          <a:endParaRPr lang="en-US"/>
        </a:p>
      </dgm:t>
    </dgm:pt>
    <dgm:pt modelId="{70C37BBC-C1C6-4AAB-8812-B5230A45F567}" type="sibTrans" cxnId="{516A38C5-000A-41E3-8DCF-43FF493E8B6C}">
      <dgm:prSet/>
      <dgm:spPr/>
      <dgm:t>
        <a:bodyPr/>
        <a:lstStyle/>
        <a:p>
          <a:endParaRPr lang="en-US"/>
        </a:p>
      </dgm:t>
    </dgm:pt>
    <dgm:pt modelId="{ABD0BEB6-C071-4BFD-B39E-754DB3BA7447}" type="pres">
      <dgm:prSet presAssocID="{D5E81E82-9CE3-4A03-9734-A16EF59CF675}" presName="linearFlow" presStyleCnt="0">
        <dgm:presLayoutVars>
          <dgm:resizeHandles val="exact"/>
        </dgm:presLayoutVars>
      </dgm:prSet>
      <dgm:spPr/>
    </dgm:pt>
    <dgm:pt modelId="{994CE745-EA9A-4B5A-AD69-7787F8EF1D3E}" type="pres">
      <dgm:prSet presAssocID="{86DE175A-B356-45EF-ACBC-8E95518E5F27}" presName="node" presStyleLbl="node1" presStyleIdx="0" presStyleCnt="5" custScaleX="333333">
        <dgm:presLayoutVars>
          <dgm:bulletEnabled val="1"/>
        </dgm:presLayoutVars>
      </dgm:prSet>
      <dgm:spPr/>
    </dgm:pt>
    <dgm:pt modelId="{9546184D-FCC6-41C6-9EE3-1C4A9DDC57EE}" type="pres">
      <dgm:prSet presAssocID="{4CCC741A-A7E2-471C-B2F1-256B1D6FD409}" presName="sibTrans" presStyleLbl="sibTrans2D1" presStyleIdx="0" presStyleCnt="4"/>
      <dgm:spPr/>
    </dgm:pt>
    <dgm:pt modelId="{D298A725-A7E1-459F-854E-AD9D34644F6A}" type="pres">
      <dgm:prSet presAssocID="{4CCC741A-A7E2-471C-B2F1-256B1D6FD409}" presName="connectorText" presStyleLbl="sibTrans2D1" presStyleIdx="0" presStyleCnt="4"/>
      <dgm:spPr/>
    </dgm:pt>
    <dgm:pt modelId="{0ED23535-2A9E-419C-B52B-2B5CAA337C59}" type="pres">
      <dgm:prSet presAssocID="{73AE8798-16D6-4B18-9481-8E7BD17C20F3}" presName="node" presStyleLbl="node1" presStyleIdx="1" presStyleCnt="5" custScaleX="333333">
        <dgm:presLayoutVars>
          <dgm:bulletEnabled val="1"/>
        </dgm:presLayoutVars>
      </dgm:prSet>
      <dgm:spPr/>
    </dgm:pt>
    <dgm:pt modelId="{A6A207D3-92B1-4347-9843-91F46564124E}" type="pres">
      <dgm:prSet presAssocID="{F38D5BC0-AFB1-49C9-989E-81837938EF1A}" presName="sibTrans" presStyleLbl="sibTrans2D1" presStyleIdx="1" presStyleCnt="4"/>
      <dgm:spPr/>
    </dgm:pt>
    <dgm:pt modelId="{55199643-EFFB-40C6-8C26-9FCC55CCBBBE}" type="pres">
      <dgm:prSet presAssocID="{F38D5BC0-AFB1-49C9-989E-81837938EF1A}" presName="connectorText" presStyleLbl="sibTrans2D1" presStyleIdx="1" presStyleCnt="4"/>
      <dgm:spPr/>
    </dgm:pt>
    <dgm:pt modelId="{8B9BA2D5-B65E-4721-9DA6-E6795EE0257A}" type="pres">
      <dgm:prSet presAssocID="{AB46FFFD-8DD5-477C-8837-FDFFBC96BBFA}" presName="node" presStyleLbl="node1" presStyleIdx="2" presStyleCnt="5" custScaleX="333333">
        <dgm:presLayoutVars>
          <dgm:bulletEnabled val="1"/>
        </dgm:presLayoutVars>
      </dgm:prSet>
      <dgm:spPr/>
    </dgm:pt>
    <dgm:pt modelId="{9785C9B1-68AD-4F46-B810-78E55EC72ACF}" type="pres">
      <dgm:prSet presAssocID="{912673DE-60E0-4B3F-8C71-CDF140272DC6}" presName="sibTrans" presStyleLbl="sibTrans2D1" presStyleIdx="2" presStyleCnt="4"/>
      <dgm:spPr/>
    </dgm:pt>
    <dgm:pt modelId="{CCB61430-D1F3-4EDF-8C43-1C9B52C15CA2}" type="pres">
      <dgm:prSet presAssocID="{912673DE-60E0-4B3F-8C71-CDF140272DC6}" presName="connectorText" presStyleLbl="sibTrans2D1" presStyleIdx="2" presStyleCnt="4"/>
      <dgm:spPr/>
    </dgm:pt>
    <dgm:pt modelId="{3191191A-92AF-4B49-8D0F-00696681FDAF}" type="pres">
      <dgm:prSet presAssocID="{DB4396B9-B132-4A16-ABAB-AEC084E54F3B}" presName="node" presStyleLbl="node1" presStyleIdx="3" presStyleCnt="5" custScaleX="332409">
        <dgm:presLayoutVars>
          <dgm:bulletEnabled val="1"/>
        </dgm:presLayoutVars>
      </dgm:prSet>
      <dgm:spPr/>
    </dgm:pt>
    <dgm:pt modelId="{A9B34852-809E-4FC7-871C-D9E8C677BEA7}" type="pres">
      <dgm:prSet presAssocID="{F2CF2A25-8437-4ED3-B06F-061AED73CC70}" presName="sibTrans" presStyleLbl="sibTrans2D1" presStyleIdx="3" presStyleCnt="4"/>
      <dgm:spPr/>
    </dgm:pt>
    <dgm:pt modelId="{6454B590-7856-4A55-AE4F-CB5EA249FDC1}" type="pres">
      <dgm:prSet presAssocID="{F2CF2A25-8437-4ED3-B06F-061AED73CC70}" presName="connectorText" presStyleLbl="sibTrans2D1" presStyleIdx="3" presStyleCnt="4"/>
      <dgm:spPr/>
    </dgm:pt>
    <dgm:pt modelId="{F269B9A8-4EBB-4A85-9CFC-DB73D7BF3074}" type="pres">
      <dgm:prSet presAssocID="{5D738CEC-53F6-4FEC-919B-F97B21C69B95}" presName="node" presStyleLbl="node1" presStyleIdx="4" presStyleCnt="5" custScaleX="327295">
        <dgm:presLayoutVars>
          <dgm:bulletEnabled val="1"/>
        </dgm:presLayoutVars>
      </dgm:prSet>
      <dgm:spPr/>
    </dgm:pt>
  </dgm:ptLst>
  <dgm:cxnLst>
    <dgm:cxn modelId="{EA8B8C20-03A4-47DC-BBDC-80BC2B4712B4}" type="presOf" srcId="{F2CF2A25-8437-4ED3-B06F-061AED73CC70}" destId="{6454B590-7856-4A55-AE4F-CB5EA249FDC1}" srcOrd="1" destOrd="0" presId="urn:microsoft.com/office/officeart/2005/8/layout/process2"/>
    <dgm:cxn modelId="{9B497D36-F3C3-4055-8FA8-A0D463B9BBD7}" type="presOf" srcId="{912673DE-60E0-4B3F-8C71-CDF140272DC6}" destId="{CCB61430-D1F3-4EDF-8C43-1C9B52C15CA2}" srcOrd="1" destOrd="0" presId="urn:microsoft.com/office/officeart/2005/8/layout/process2"/>
    <dgm:cxn modelId="{DAF55A3C-5586-486D-8C61-D7E5A447DE59}" srcId="{D5E81E82-9CE3-4A03-9734-A16EF59CF675}" destId="{86DE175A-B356-45EF-ACBC-8E95518E5F27}" srcOrd="0" destOrd="0" parTransId="{60687A0D-BCBD-4165-8F71-B63FFBA469F1}" sibTransId="{4CCC741A-A7E2-471C-B2F1-256B1D6FD409}"/>
    <dgm:cxn modelId="{A6AAFE46-A675-4203-B6D0-633247358B87}" type="presOf" srcId="{F2CF2A25-8437-4ED3-B06F-061AED73CC70}" destId="{A9B34852-809E-4FC7-871C-D9E8C677BEA7}" srcOrd="0" destOrd="0" presId="urn:microsoft.com/office/officeart/2005/8/layout/process2"/>
    <dgm:cxn modelId="{3E3C216D-739D-4A33-9FC1-A0204F6DA021}" type="presOf" srcId="{912673DE-60E0-4B3F-8C71-CDF140272DC6}" destId="{9785C9B1-68AD-4F46-B810-78E55EC72ACF}" srcOrd="0" destOrd="0" presId="urn:microsoft.com/office/officeart/2005/8/layout/process2"/>
    <dgm:cxn modelId="{161AAC6F-2CFD-4BD6-9586-3D275892BB5A}" type="presOf" srcId="{73AE8798-16D6-4B18-9481-8E7BD17C20F3}" destId="{0ED23535-2A9E-419C-B52B-2B5CAA337C59}" srcOrd="0" destOrd="0" presId="urn:microsoft.com/office/officeart/2005/8/layout/process2"/>
    <dgm:cxn modelId="{D9E11759-F8F2-4CB8-83F2-5651595E1F25}" type="presOf" srcId="{D5E81E82-9CE3-4A03-9734-A16EF59CF675}" destId="{ABD0BEB6-C071-4BFD-B39E-754DB3BA7447}" srcOrd="0" destOrd="0" presId="urn:microsoft.com/office/officeart/2005/8/layout/process2"/>
    <dgm:cxn modelId="{14D16989-9337-4AA0-B3C0-0D3E2806ED20}" type="presOf" srcId="{4CCC741A-A7E2-471C-B2F1-256B1D6FD409}" destId="{D298A725-A7E1-459F-854E-AD9D34644F6A}" srcOrd="1" destOrd="0" presId="urn:microsoft.com/office/officeart/2005/8/layout/process2"/>
    <dgm:cxn modelId="{796AB29E-494F-4F9C-A642-0F62306AE9D1}" srcId="{D5E81E82-9CE3-4A03-9734-A16EF59CF675}" destId="{DB4396B9-B132-4A16-ABAB-AEC084E54F3B}" srcOrd="3" destOrd="0" parTransId="{93E37EF2-BD26-4684-B043-C64BCD8B7AF8}" sibTransId="{F2CF2A25-8437-4ED3-B06F-061AED73CC70}"/>
    <dgm:cxn modelId="{73CB0AAA-AE0C-420A-9535-E5F5A854A6DA}" type="presOf" srcId="{4CCC741A-A7E2-471C-B2F1-256B1D6FD409}" destId="{9546184D-FCC6-41C6-9EE3-1C4A9DDC57EE}" srcOrd="0" destOrd="0" presId="urn:microsoft.com/office/officeart/2005/8/layout/process2"/>
    <dgm:cxn modelId="{56FB1EB1-0445-44DA-B4A6-CFF96295F950}" type="presOf" srcId="{F38D5BC0-AFB1-49C9-989E-81837938EF1A}" destId="{55199643-EFFB-40C6-8C26-9FCC55CCBBBE}" srcOrd="1" destOrd="0" presId="urn:microsoft.com/office/officeart/2005/8/layout/process2"/>
    <dgm:cxn modelId="{45718FBC-8A60-426C-B00D-3085EDACF6FB}" type="presOf" srcId="{F38D5BC0-AFB1-49C9-989E-81837938EF1A}" destId="{A6A207D3-92B1-4347-9843-91F46564124E}" srcOrd="0" destOrd="0" presId="urn:microsoft.com/office/officeart/2005/8/layout/process2"/>
    <dgm:cxn modelId="{197DEDC0-92B7-4702-9D2F-0C3B3FFC7C98}" type="presOf" srcId="{5D738CEC-53F6-4FEC-919B-F97B21C69B95}" destId="{F269B9A8-4EBB-4A85-9CFC-DB73D7BF3074}" srcOrd="0" destOrd="0" presId="urn:microsoft.com/office/officeart/2005/8/layout/process2"/>
    <dgm:cxn modelId="{516A38C5-000A-41E3-8DCF-43FF493E8B6C}" srcId="{D5E81E82-9CE3-4A03-9734-A16EF59CF675}" destId="{5D738CEC-53F6-4FEC-919B-F97B21C69B95}" srcOrd="4" destOrd="0" parTransId="{8F6FB135-D7B5-40F0-A1F6-B6517513D9E0}" sibTransId="{70C37BBC-C1C6-4AAB-8812-B5230A45F567}"/>
    <dgm:cxn modelId="{7760BCC6-D557-4D9E-8DEA-2DEBED2C774D}" type="presOf" srcId="{DB4396B9-B132-4A16-ABAB-AEC084E54F3B}" destId="{3191191A-92AF-4B49-8D0F-00696681FDAF}" srcOrd="0" destOrd="0" presId="urn:microsoft.com/office/officeart/2005/8/layout/process2"/>
    <dgm:cxn modelId="{306DF8E1-654D-49FA-9B52-F09FC6465794}" srcId="{D5E81E82-9CE3-4A03-9734-A16EF59CF675}" destId="{AB46FFFD-8DD5-477C-8837-FDFFBC96BBFA}" srcOrd="2" destOrd="0" parTransId="{796C527D-1A84-4C25-9925-6F9340587DFE}" sibTransId="{912673DE-60E0-4B3F-8C71-CDF140272DC6}"/>
    <dgm:cxn modelId="{037EE1E3-291D-425F-9BDF-2E727D9BEBA2}" srcId="{D5E81E82-9CE3-4A03-9734-A16EF59CF675}" destId="{73AE8798-16D6-4B18-9481-8E7BD17C20F3}" srcOrd="1" destOrd="0" parTransId="{B39581FE-10DC-4C36-B62E-723A9B684C45}" sibTransId="{F38D5BC0-AFB1-49C9-989E-81837938EF1A}"/>
    <dgm:cxn modelId="{6C7012F6-D3D3-4006-8B74-FAE5737E2177}" type="presOf" srcId="{AB46FFFD-8DD5-477C-8837-FDFFBC96BBFA}" destId="{8B9BA2D5-B65E-4721-9DA6-E6795EE0257A}" srcOrd="0" destOrd="0" presId="urn:microsoft.com/office/officeart/2005/8/layout/process2"/>
    <dgm:cxn modelId="{36FB69FD-D00B-45DB-A850-753E76739D0A}" type="presOf" srcId="{86DE175A-B356-45EF-ACBC-8E95518E5F27}" destId="{994CE745-EA9A-4B5A-AD69-7787F8EF1D3E}" srcOrd="0" destOrd="0" presId="urn:microsoft.com/office/officeart/2005/8/layout/process2"/>
    <dgm:cxn modelId="{FF85BEC4-99B8-4131-A4D9-D25DAC33DEC2}" type="presParOf" srcId="{ABD0BEB6-C071-4BFD-B39E-754DB3BA7447}" destId="{994CE745-EA9A-4B5A-AD69-7787F8EF1D3E}" srcOrd="0" destOrd="0" presId="urn:microsoft.com/office/officeart/2005/8/layout/process2"/>
    <dgm:cxn modelId="{FD095F49-59DF-42C7-9321-7D8421D11853}" type="presParOf" srcId="{ABD0BEB6-C071-4BFD-B39E-754DB3BA7447}" destId="{9546184D-FCC6-41C6-9EE3-1C4A9DDC57EE}" srcOrd="1" destOrd="0" presId="urn:microsoft.com/office/officeart/2005/8/layout/process2"/>
    <dgm:cxn modelId="{47683F6C-B6EC-425D-AEB0-8C8B4066FA4A}" type="presParOf" srcId="{9546184D-FCC6-41C6-9EE3-1C4A9DDC57EE}" destId="{D298A725-A7E1-459F-854E-AD9D34644F6A}" srcOrd="0" destOrd="0" presId="urn:microsoft.com/office/officeart/2005/8/layout/process2"/>
    <dgm:cxn modelId="{3340D22E-AC96-44D2-A4F8-EB0F4B1FF377}" type="presParOf" srcId="{ABD0BEB6-C071-4BFD-B39E-754DB3BA7447}" destId="{0ED23535-2A9E-419C-B52B-2B5CAA337C59}" srcOrd="2" destOrd="0" presId="urn:microsoft.com/office/officeart/2005/8/layout/process2"/>
    <dgm:cxn modelId="{EBDC0E57-9C4C-40EC-B5D0-E202FA1216B2}" type="presParOf" srcId="{ABD0BEB6-C071-4BFD-B39E-754DB3BA7447}" destId="{A6A207D3-92B1-4347-9843-91F46564124E}" srcOrd="3" destOrd="0" presId="urn:microsoft.com/office/officeart/2005/8/layout/process2"/>
    <dgm:cxn modelId="{97FDA564-762B-4A73-A01F-C3CF456D9CE4}" type="presParOf" srcId="{A6A207D3-92B1-4347-9843-91F46564124E}" destId="{55199643-EFFB-40C6-8C26-9FCC55CCBBBE}" srcOrd="0" destOrd="0" presId="urn:microsoft.com/office/officeart/2005/8/layout/process2"/>
    <dgm:cxn modelId="{C6F6C4E7-8A7B-4520-AB1F-7C116856D3FA}" type="presParOf" srcId="{ABD0BEB6-C071-4BFD-B39E-754DB3BA7447}" destId="{8B9BA2D5-B65E-4721-9DA6-E6795EE0257A}" srcOrd="4" destOrd="0" presId="urn:microsoft.com/office/officeart/2005/8/layout/process2"/>
    <dgm:cxn modelId="{939CCD4F-2F7F-4261-AB46-DF37EEDBC140}" type="presParOf" srcId="{ABD0BEB6-C071-4BFD-B39E-754DB3BA7447}" destId="{9785C9B1-68AD-4F46-B810-78E55EC72ACF}" srcOrd="5" destOrd="0" presId="urn:microsoft.com/office/officeart/2005/8/layout/process2"/>
    <dgm:cxn modelId="{0385FF7F-6613-4055-8F0A-5A12880903B3}" type="presParOf" srcId="{9785C9B1-68AD-4F46-B810-78E55EC72ACF}" destId="{CCB61430-D1F3-4EDF-8C43-1C9B52C15CA2}" srcOrd="0" destOrd="0" presId="urn:microsoft.com/office/officeart/2005/8/layout/process2"/>
    <dgm:cxn modelId="{F2661362-C4A1-49DB-8915-3A94267F5110}" type="presParOf" srcId="{ABD0BEB6-C071-4BFD-B39E-754DB3BA7447}" destId="{3191191A-92AF-4B49-8D0F-00696681FDAF}" srcOrd="6" destOrd="0" presId="urn:microsoft.com/office/officeart/2005/8/layout/process2"/>
    <dgm:cxn modelId="{3A4FD8D6-6BB4-4B90-AB4A-D255D0B45F37}" type="presParOf" srcId="{ABD0BEB6-C071-4BFD-B39E-754DB3BA7447}" destId="{A9B34852-809E-4FC7-871C-D9E8C677BEA7}" srcOrd="7" destOrd="0" presId="urn:microsoft.com/office/officeart/2005/8/layout/process2"/>
    <dgm:cxn modelId="{99CD0A93-73F3-4EF9-AB37-BA98CAD7D9DA}" type="presParOf" srcId="{A9B34852-809E-4FC7-871C-D9E8C677BEA7}" destId="{6454B590-7856-4A55-AE4F-CB5EA249FDC1}" srcOrd="0" destOrd="0" presId="urn:microsoft.com/office/officeart/2005/8/layout/process2"/>
    <dgm:cxn modelId="{A4674B4E-1F0C-45FB-8F05-3AF713123C5A}" type="presParOf" srcId="{ABD0BEB6-C071-4BFD-B39E-754DB3BA7447}" destId="{F269B9A8-4EBB-4A85-9CFC-DB73D7BF30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E81E82-9CE3-4A03-9734-A16EF59CF6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6DE175A-B356-45EF-ACBC-8E95518E5F27}">
      <dgm:prSet phldrT="[Text]"/>
      <dgm:spPr/>
      <dgm:t>
        <a:bodyPr/>
        <a:lstStyle/>
        <a:p>
          <a:r>
            <a:rPr lang="en-US" b="1" dirty="0"/>
            <a:t>Increase in blood pressure (MAP)</a:t>
          </a:r>
          <a:endParaRPr lang="en-US" dirty="0"/>
        </a:p>
      </dgm:t>
    </dgm:pt>
    <dgm:pt modelId="{60687A0D-BCBD-4165-8F71-B63FFBA469F1}" type="parTrans" cxnId="{DAF55A3C-5586-486D-8C61-D7E5A447DE59}">
      <dgm:prSet/>
      <dgm:spPr/>
      <dgm:t>
        <a:bodyPr/>
        <a:lstStyle/>
        <a:p>
          <a:endParaRPr lang="en-US"/>
        </a:p>
      </dgm:t>
    </dgm:pt>
    <dgm:pt modelId="{4CCC741A-A7E2-471C-B2F1-256B1D6FD409}" type="sibTrans" cxnId="{DAF55A3C-5586-486D-8C61-D7E5A447DE59}">
      <dgm:prSet/>
      <dgm:spPr/>
      <dgm:t>
        <a:bodyPr/>
        <a:lstStyle/>
        <a:p>
          <a:endParaRPr lang="en-US"/>
        </a:p>
      </dgm:t>
    </dgm:pt>
    <dgm:pt modelId="{73AE8798-16D6-4B18-9481-8E7BD17C20F3}">
      <dgm:prSet phldrT="[Text]"/>
      <dgm:spPr/>
      <dgm:t>
        <a:bodyPr/>
        <a:lstStyle/>
        <a:p>
          <a:r>
            <a:rPr lang="en-US" b="1" dirty="0"/>
            <a:t>Stretches aorta/carotid sinuses</a:t>
          </a:r>
          <a:endParaRPr lang="en-US" dirty="0"/>
        </a:p>
      </dgm:t>
    </dgm:pt>
    <dgm:pt modelId="{B39581FE-10DC-4C36-B62E-723A9B684C45}" type="parTrans" cxnId="{037EE1E3-291D-425F-9BDF-2E727D9BEBA2}">
      <dgm:prSet/>
      <dgm:spPr/>
      <dgm:t>
        <a:bodyPr/>
        <a:lstStyle/>
        <a:p>
          <a:endParaRPr lang="en-US"/>
        </a:p>
      </dgm:t>
    </dgm:pt>
    <dgm:pt modelId="{F38D5BC0-AFB1-49C9-989E-81837938EF1A}" type="sibTrans" cxnId="{037EE1E3-291D-425F-9BDF-2E727D9BEBA2}">
      <dgm:prSet/>
      <dgm:spPr/>
      <dgm:t>
        <a:bodyPr/>
        <a:lstStyle/>
        <a:p>
          <a:endParaRPr lang="en-US"/>
        </a:p>
      </dgm:t>
    </dgm:pt>
    <dgm:pt modelId="{AB46FFFD-8DD5-477C-8837-FDFFBC96BBFA}">
      <dgm:prSet phldrT="[Text]"/>
      <dgm:spPr/>
      <dgm:t>
        <a:bodyPr/>
        <a:lstStyle/>
        <a:p>
          <a:r>
            <a:rPr lang="en-US" b="1" dirty="0"/>
            <a:t>CV center compares signals to set point</a:t>
          </a:r>
          <a:endParaRPr lang="en-US" dirty="0"/>
        </a:p>
      </dgm:t>
    </dgm:pt>
    <dgm:pt modelId="{796C527D-1A84-4C25-9925-6F9340587DFE}" type="parTrans" cxnId="{306DF8E1-654D-49FA-9B52-F09FC6465794}">
      <dgm:prSet/>
      <dgm:spPr/>
      <dgm:t>
        <a:bodyPr/>
        <a:lstStyle/>
        <a:p>
          <a:endParaRPr lang="en-US"/>
        </a:p>
      </dgm:t>
    </dgm:pt>
    <dgm:pt modelId="{912673DE-60E0-4B3F-8C71-CDF140272DC6}" type="sibTrans" cxnId="{306DF8E1-654D-49FA-9B52-F09FC6465794}">
      <dgm:prSet/>
      <dgm:spPr/>
      <dgm:t>
        <a:bodyPr/>
        <a:lstStyle/>
        <a:p>
          <a:endParaRPr lang="en-US"/>
        </a:p>
      </dgm:t>
    </dgm:pt>
    <dgm:pt modelId="{DB4396B9-B132-4A16-ABAB-AEC084E54F3B}">
      <dgm:prSet/>
      <dgm:spPr/>
      <dgm:t>
        <a:bodyPr/>
        <a:lstStyle/>
        <a:p>
          <a:r>
            <a:rPr lang="en-US" b="1" dirty="0"/>
            <a:t>Shuts off SNS activates PNS</a:t>
          </a:r>
        </a:p>
      </dgm:t>
    </dgm:pt>
    <dgm:pt modelId="{93E37EF2-BD26-4684-B043-C64BCD8B7AF8}" type="parTrans" cxnId="{796AB29E-494F-4F9C-A642-0F62306AE9D1}">
      <dgm:prSet/>
      <dgm:spPr/>
      <dgm:t>
        <a:bodyPr/>
        <a:lstStyle/>
        <a:p>
          <a:endParaRPr lang="en-US"/>
        </a:p>
      </dgm:t>
    </dgm:pt>
    <dgm:pt modelId="{F2CF2A25-8437-4ED3-B06F-061AED73CC70}" type="sibTrans" cxnId="{796AB29E-494F-4F9C-A642-0F62306AE9D1}">
      <dgm:prSet/>
      <dgm:spPr/>
      <dgm:t>
        <a:bodyPr/>
        <a:lstStyle/>
        <a:p>
          <a:endParaRPr lang="en-US"/>
        </a:p>
      </dgm:t>
    </dgm:pt>
    <dgm:pt modelId="{5D738CEC-53F6-4FEC-919B-F97B21C69B95}">
      <dgm:prSet/>
      <dgm:spPr/>
      <dgm:t>
        <a:bodyPr/>
        <a:lstStyle/>
        <a:p>
          <a:r>
            <a:rPr lang="en-US" b="1" dirty="0"/>
            <a:t>Decrease CO (   HR and SV causes vasodilation (   TPR))</a:t>
          </a:r>
        </a:p>
      </dgm:t>
    </dgm:pt>
    <dgm:pt modelId="{8F6FB135-D7B5-40F0-A1F6-B6517513D9E0}" type="parTrans" cxnId="{516A38C5-000A-41E3-8DCF-43FF493E8B6C}">
      <dgm:prSet/>
      <dgm:spPr/>
      <dgm:t>
        <a:bodyPr/>
        <a:lstStyle/>
        <a:p>
          <a:endParaRPr lang="en-US"/>
        </a:p>
      </dgm:t>
    </dgm:pt>
    <dgm:pt modelId="{70C37BBC-C1C6-4AAB-8812-B5230A45F567}" type="sibTrans" cxnId="{516A38C5-000A-41E3-8DCF-43FF493E8B6C}">
      <dgm:prSet/>
      <dgm:spPr/>
      <dgm:t>
        <a:bodyPr/>
        <a:lstStyle/>
        <a:p>
          <a:endParaRPr lang="en-US"/>
        </a:p>
      </dgm:t>
    </dgm:pt>
    <dgm:pt modelId="{5D2D04F3-A338-4779-BE14-D7929BC95D8C}">
      <dgm:prSet/>
      <dgm:spPr/>
      <dgm:t>
        <a:bodyPr/>
        <a:lstStyle/>
        <a:p>
          <a:r>
            <a:rPr lang="en-US" b="1" dirty="0"/>
            <a:t>APs sent to CV center in medulla</a:t>
          </a:r>
          <a:endParaRPr lang="en-US" dirty="0"/>
        </a:p>
      </dgm:t>
    </dgm:pt>
    <dgm:pt modelId="{A9D561D5-A387-44B6-A659-DE1F09DE3480}" type="parTrans" cxnId="{EB72574A-3870-4EA2-931F-2D3C1C872FBF}">
      <dgm:prSet/>
      <dgm:spPr/>
      <dgm:t>
        <a:bodyPr/>
        <a:lstStyle/>
        <a:p>
          <a:endParaRPr lang="en-US"/>
        </a:p>
      </dgm:t>
    </dgm:pt>
    <dgm:pt modelId="{00C151D9-C3C5-4271-99D3-3D7F8E3D14C4}" type="sibTrans" cxnId="{EB72574A-3870-4EA2-931F-2D3C1C872FBF}">
      <dgm:prSet/>
      <dgm:spPr/>
      <dgm:t>
        <a:bodyPr/>
        <a:lstStyle/>
        <a:p>
          <a:endParaRPr lang="en-US"/>
        </a:p>
      </dgm:t>
    </dgm:pt>
    <dgm:pt modelId="{D3C3CFAA-F635-43DD-950D-D3810DA336DF}">
      <dgm:prSet/>
      <dgm:spPr/>
      <dgm:t>
        <a:bodyPr/>
        <a:lstStyle/>
        <a:p>
          <a:r>
            <a:rPr lang="en-US" b="1" dirty="0"/>
            <a:t>Activates baroreceptors</a:t>
          </a:r>
          <a:endParaRPr lang="en-US" dirty="0"/>
        </a:p>
      </dgm:t>
    </dgm:pt>
    <dgm:pt modelId="{8514D835-12C0-4686-85E8-90A3159112F5}" type="parTrans" cxnId="{7C376F2B-0701-4722-B934-B3A970BA28C2}">
      <dgm:prSet/>
      <dgm:spPr/>
      <dgm:t>
        <a:bodyPr/>
        <a:lstStyle/>
        <a:p>
          <a:endParaRPr lang="en-US"/>
        </a:p>
      </dgm:t>
    </dgm:pt>
    <dgm:pt modelId="{FA861578-67B8-40D9-A6F5-DE31ACD7AEE9}" type="sibTrans" cxnId="{7C376F2B-0701-4722-B934-B3A970BA28C2}">
      <dgm:prSet/>
      <dgm:spPr/>
      <dgm:t>
        <a:bodyPr/>
        <a:lstStyle/>
        <a:p>
          <a:endParaRPr lang="en-US"/>
        </a:p>
      </dgm:t>
    </dgm:pt>
    <dgm:pt modelId="{8C7B5C90-696F-4455-A072-072C8FD9BC1C}">
      <dgm:prSet/>
      <dgm:spPr/>
      <dgm:t>
        <a:bodyPr/>
        <a:lstStyle/>
        <a:p>
          <a:r>
            <a:rPr lang="en-US" b="1" dirty="0"/>
            <a:t>Decreases MAP</a:t>
          </a:r>
        </a:p>
      </dgm:t>
    </dgm:pt>
    <dgm:pt modelId="{7B621404-5BE2-44BC-854E-AA68ED861CD2}" type="parTrans" cxnId="{DFF64533-4213-4D6E-8C9D-3ED9103BFE5E}">
      <dgm:prSet/>
      <dgm:spPr/>
      <dgm:t>
        <a:bodyPr/>
        <a:lstStyle/>
        <a:p>
          <a:endParaRPr lang="en-US"/>
        </a:p>
      </dgm:t>
    </dgm:pt>
    <dgm:pt modelId="{CA7B6237-5582-4881-B424-CC1FA731DF98}" type="sibTrans" cxnId="{DFF64533-4213-4D6E-8C9D-3ED9103BFE5E}">
      <dgm:prSet/>
      <dgm:spPr/>
      <dgm:t>
        <a:bodyPr/>
        <a:lstStyle/>
        <a:p>
          <a:endParaRPr lang="en-US"/>
        </a:p>
      </dgm:t>
    </dgm:pt>
    <dgm:pt modelId="{ABD0BEB6-C071-4BFD-B39E-754DB3BA7447}" type="pres">
      <dgm:prSet presAssocID="{D5E81E82-9CE3-4A03-9734-A16EF59CF675}" presName="linearFlow" presStyleCnt="0">
        <dgm:presLayoutVars>
          <dgm:resizeHandles val="exact"/>
        </dgm:presLayoutVars>
      </dgm:prSet>
      <dgm:spPr/>
    </dgm:pt>
    <dgm:pt modelId="{994CE745-EA9A-4B5A-AD69-7787F8EF1D3E}" type="pres">
      <dgm:prSet presAssocID="{86DE175A-B356-45EF-ACBC-8E95518E5F27}" presName="node" presStyleLbl="node1" presStyleIdx="0" presStyleCnt="8" custScaleX="333333">
        <dgm:presLayoutVars>
          <dgm:bulletEnabled val="1"/>
        </dgm:presLayoutVars>
      </dgm:prSet>
      <dgm:spPr/>
    </dgm:pt>
    <dgm:pt modelId="{9546184D-FCC6-41C6-9EE3-1C4A9DDC57EE}" type="pres">
      <dgm:prSet presAssocID="{4CCC741A-A7E2-471C-B2F1-256B1D6FD409}" presName="sibTrans" presStyleLbl="sibTrans2D1" presStyleIdx="0" presStyleCnt="7"/>
      <dgm:spPr/>
    </dgm:pt>
    <dgm:pt modelId="{D298A725-A7E1-459F-854E-AD9D34644F6A}" type="pres">
      <dgm:prSet presAssocID="{4CCC741A-A7E2-471C-B2F1-256B1D6FD409}" presName="connectorText" presStyleLbl="sibTrans2D1" presStyleIdx="0" presStyleCnt="7"/>
      <dgm:spPr/>
    </dgm:pt>
    <dgm:pt modelId="{0ED23535-2A9E-419C-B52B-2B5CAA337C59}" type="pres">
      <dgm:prSet presAssocID="{73AE8798-16D6-4B18-9481-8E7BD17C20F3}" presName="node" presStyleLbl="node1" presStyleIdx="1" presStyleCnt="8" custScaleX="333333">
        <dgm:presLayoutVars>
          <dgm:bulletEnabled val="1"/>
        </dgm:presLayoutVars>
      </dgm:prSet>
      <dgm:spPr/>
    </dgm:pt>
    <dgm:pt modelId="{A6A207D3-92B1-4347-9843-91F46564124E}" type="pres">
      <dgm:prSet presAssocID="{F38D5BC0-AFB1-49C9-989E-81837938EF1A}" presName="sibTrans" presStyleLbl="sibTrans2D1" presStyleIdx="1" presStyleCnt="7"/>
      <dgm:spPr/>
    </dgm:pt>
    <dgm:pt modelId="{55199643-EFFB-40C6-8C26-9FCC55CCBBBE}" type="pres">
      <dgm:prSet presAssocID="{F38D5BC0-AFB1-49C9-989E-81837938EF1A}" presName="connectorText" presStyleLbl="sibTrans2D1" presStyleIdx="1" presStyleCnt="7"/>
      <dgm:spPr/>
    </dgm:pt>
    <dgm:pt modelId="{0B17551B-B74F-4BB3-AE5C-0420FF711605}" type="pres">
      <dgm:prSet presAssocID="{D3C3CFAA-F635-43DD-950D-D3810DA336DF}" presName="node" presStyleLbl="node1" presStyleIdx="2" presStyleCnt="8" custScaleX="333427">
        <dgm:presLayoutVars>
          <dgm:bulletEnabled val="1"/>
        </dgm:presLayoutVars>
      </dgm:prSet>
      <dgm:spPr/>
    </dgm:pt>
    <dgm:pt modelId="{3D338120-AAE0-489F-A1F6-CFF78B11024D}" type="pres">
      <dgm:prSet presAssocID="{FA861578-67B8-40D9-A6F5-DE31ACD7AEE9}" presName="sibTrans" presStyleLbl="sibTrans2D1" presStyleIdx="2" presStyleCnt="7"/>
      <dgm:spPr/>
    </dgm:pt>
    <dgm:pt modelId="{48882BA6-1827-4E18-B43A-2A1659FABABF}" type="pres">
      <dgm:prSet presAssocID="{FA861578-67B8-40D9-A6F5-DE31ACD7AEE9}" presName="connectorText" presStyleLbl="sibTrans2D1" presStyleIdx="2" presStyleCnt="7"/>
      <dgm:spPr/>
    </dgm:pt>
    <dgm:pt modelId="{35F0D903-18EC-4A6B-AC1C-A5A3BDF4E0E0}" type="pres">
      <dgm:prSet presAssocID="{5D2D04F3-A338-4779-BE14-D7929BC95D8C}" presName="node" presStyleLbl="node1" presStyleIdx="3" presStyleCnt="8" custScaleX="333427">
        <dgm:presLayoutVars>
          <dgm:bulletEnabled val="1"/>
        </dgm:presLayoutVars>
      </dgm:prSet>
      <dgm:spPr/>
    </dgm:pt>
    <dgm:pt modelId="{9513DDA2-2EE0-4ACF-86E8-72F10585A26D}" type="pres">
      <dgm:prSet presAssocID="{00C151D9-C3C5-4271-99D3-3D7F8E3D14C4}" presName="sibTrans" presStyleLbl="sibTrans2D1" presStyleIdx="3" presStyleCnt="7"/>
      <dgm:spPr/>
    </dgm:pt>
    <dgm:pt modelId="{C52BCB38-91D8-4F16-80DA-751ACEDD67C6}" type="pres">
      <dgm:prSet presAssocID="{00C151D9-C3C5-4271-99D3-3D7F8E3D14C4}" presName="connectorText" presStyleLbl="sibTrans2D1" presStyleIdx="3" presStyleCnt="7"/>
      <dgm:spPr/>
    </dgm:pt>
    <dgm:pt modelId="{8B9BA2D5-B65E-4721-9DA6-E6795EE0257A}" type="pres">
      <dgm:prSet presAssocID="{AB46FFFD-8DD5-477C-8837-FDFFBC96BBFA}" presName="node" presStyleLbl="node1" presStyleIdx="4" presStyleCnt="8" custScaleX="333333">
        <dgm:presLayoutVars>
          <dgm:bulletEnabled val="1"/>
        </dgm:presLayoutVars>
      </dgm:prSet>
      <dgm:spPr/>
    </dgm:pt>
    <dgm:pt modelId="{9785C9B1-68AD-4F46-B810-78E55EC72ACF}" type="pres">
      <dgm:prSet presAssocID="{912673DE-60E0-4B3F-8C71-CDF140272DC6}" presName="sibTrans" presStyleLbl="sibTrans2D1" presStyleIdx="4" presStyleCnt="7"/>
      <dgm:spPr/>
    </dgm:pt>
    <dgm:pt modelId="{CCB61430-D1F3-4EDF-8C43-1C9B52C15CA2}" type="pres">
      <dgm:prSet presAssocID="{912673DE-60E0-4B3F-8C71-CDF140272DC6}" presName="connectorText" presStyleLbl="sibTrans2D1" presStyleIdx="4" presStyleCnt="7"/>
      <dgm:spPr/>
    </dgm:pt>
    <dgm:pt modelId="{3191191A-92AF-4B49-8D0F-00696681FDAF}" type="pres">
      <dgm:prSet presAssocID="{DB4396B9-B132-4A16-ABAB-AEC084E54F3B}" presName="node" presStyleLbl="node1" presStyleIdx="5" presStyleCnt="8" custScaleX="332409">
        <dgm:presLayoutVars>
          <dgm:bulletEnabled val="1"/>
        </dgm:presLayoutVars>
      </dgm:prSet>
      <dgm:spPr/>
    </dgm:pt>
    <dgm:pt modelId="{A9B34852-809E-4FC7-871C-D9E8C677BEA7}" type="pres">
      <dgm:prSet presAssocID="{F2CF2A25-8437-4ED3-B06F-061AED73CC70}" presName="sibTrans" presStyleLbl="sibTrans2D1" presStyleIdx="5" presStyleCnt="7"/>
      <dgm:spPr/>
    </dgm:pt>
    <dgm:pt modelId="{6454B590-7856-4A55-AE4F-CB5EA249FDC1}" type="pres">
      <dgm:prSet presAssocID="{F2CF2A25-8437-4ED3-B06F-061AED73CC70}" presName="connectorText" presStyleLbl="sibTrans2D1" presStyleIdx="5" presStyleCnt="7"/>
      <dgm:spPr/>
    </dgm:pt>
    <dgm:pt modelId="{F269B9A8-4EBB-4A85-9CFC-DB73D7BF3074}" type="pres">
      <dgm:prSet presAssocID="{5D738CEC-53F6-4FEC-919B-F97B21C69B95}" presName="node" presStyleLbl="node1" presStyleIdx="6" presStyleCnt="8" custScaleX="329715">
        <dgm:presLayoutVars>
          <dgm:bulletEnabled val="1"/>
        </dgm:presLayoutVars>
      </dgm:prSet>
      <dgm:spPr/>
    </dgm:pt>
    <dgm:pt modelId="{693B02F4-83E4-4A4A-A826-579F29AC6FF2}" type="pres">
      <dgm:prSet presAssocID="{70C37BBC-C1C6-4AAB-8812-B5230A45F567}" presName="sibTrans" presStyleLbl="sibTrans2D1" presStyleIdx="6" presStyleCnt="7"/>
      <dgm:spPr/>
    </dgm:pt>
    <dgm:pt modelId="{57B02C02-E840-41B7-A272-2308496DD4B5}" type="pres">
      <dgm:prSet presAssocID="{70C37BBC-C1C6-4AAB-8812-B5230A45F567}" presName="connectorText" presStyleLbl="sibTrans2D1" presStyleIdx="6" presStyleCnt="7"/>
      <dgm:spPr/>
    </dgm:pt>
    <dgm:pt modelId="{044B341D-EE9E-4F7E-AC2E-176C79353395}" type="pres">
      <dgm:prSet presAssocID="{8C7B5C90-696F-4455-A072-072C8FD9BC1C}" presName="node" presStyleLbl="node1" presStyleIdx="7" presStyleCnt="8" custScaleX="330931">
        <dgm:presLayoutVars>
          <dgm:bulletEnabled val="1"/>
        </dgm:presLayoutVars>
      </dgm:prSet>
      <dgm:spPr/>
    </dgm:pt>
  </dgm:ptLst>
  <dgm:cxnLst>
    <dgm:cxn modelId="{EA8B8C20-03A4-47DC-BBDC-80BC2B4712B4}" type="presOf" srcId="{F2CF2A25-8437-4ED3-B06F-061AED73CC70}" destId="{6454B590-7856-4A55-AE4F-CB5EA249FDC1}" srcOrd="1" destOrd="0" presId="urn:microsoft.com/office/officeart/2005/8/layout/process2"/>
    <dgm:cxn modelId="{7C376F2B-0701-4722-B934-B3A970BA28C2}" srcId="{D5E81E82-9CE3-4A03-9734-A16EF59CF675}" destId="{D3C3CFAA-F635-43DD-950D-D3810DA336DF}" srcOrd="2" destOrd="0" parTransId="{8514D835-12C0-4686-85E8-90A3159112F5}" sibTransId="{FA861578-67B8-40D9-A6F5-DE31ACD7AEE9}"/>
    <dgm:cxn modelId="{DFF64533-4213-4D6E-8C9D-3ED9103BFE5E}" srcId="{D5E81E82-9CE3-4A03-9734-A16EF59CF675}" destId="{8C7B5C90-696F-4455-A072-072C8FD9BC1C}" srcOrd="7" destOrd="0" parTransId="{7B621404-5BE2-44BC-854E-AA68ED861CD2}" sibTransId="{CA7B6237-5582-4881-B424-CC1FA731DF98}"/>
    <dgm:cxn modelId="{9B497D36-F3C3-4055-8FA8-A0D463B9BBD7}" type="presOf" srcId="{912673DE-60E0-4B3F-8C71-CDF140272DC6}" destId="{CCB61430-D1F3-4EDF-8C43-1C9B52C15CA2}" srcOrd="1" destOrd="0" presId="urn:microsoft.com/office/officeart/2005/8/layout/process2"/>
    <dgm:cxn modelId="{DAF55A3C-5586-486D-8C61-D7E5A447DE59}" srcId="{D5E81E82-9CE3-4A03-9734-A16EF59CF675}" destId="{86DE175A-B356-45EF-ACBC-8E95518E5F27}" srcOrd="0" destOrd="0" parTransId="{60687A0D-BCBD-4165-8F71-B63FFBA469F1}" sibTransId="{4CCC741A-A7E2-471C-B2F1-256B1D6FD409}"/>
    <dgm:cxn modelId="{FB5ED13D-A130-422B-9418-79D65375A01D}" type="presOf" srcId="{00C151D9-C3C5-4271-99D3-3D7F8E3D14C4}" destId="{9513DDA2-2EE0-4ACF-86E8-72F10585A26D}" srcOrd="0" destOrd="0" presId="urn:microsoft.com/office/officeart/2005/8/layout/process2"/>
    <dgm:cxn modelId="{BAC18A45-5FCF-4430-A50E-FF6FF2E0400C}" type="presOf" srcId="{00C151D9-C3C5-4271-99D3-3D7F8E3D14C4}" destId="{C52BCB38-91D8-4F16-80DA-751ACEDD67C6}" srcOrd="1" destOrd="0" presId="urn:microsoft.com/office/officeart/2005/8/layout/process2"/>
    <dgm:cxn modelId="{A6AAFE46-A675-4203-B6D0-633247358B87}" type="presOf" srcId="{F2CF2A25-8437-4ED3-B06F-061AED73CC70}" destId="{A9B34852-809E-4FC7-871C-D9E8C677BEA7}" srcOrd="0" destOrd="0" presId="urn:microsoft.com/office/officeart/2005/8/layout/process2"/>
    <dgm:cxn modelId="{85E4106A-547E-4509-9D4D-9F7395934DD5}" type="presOf" srcId="{FA861578-67B8-40D9-A6F5-DE31ACD7AEE9}" destId="{3D338120-AAE0-489F-A1F6-CFF78B11024D}" srcOrd="0" destOrd="0" presId="urn:microsoft.com/office/officeart/2005/8/layout/process2"/>
    <dgm:cxn modelId="{EB72574A-3870-4EA2-931F-2D3C1C872FBF}" srcId="{D5E81E82-9CE3-4A03-9734-A16EF59CF675}" destId="{5D2D04F3-A338-4779-BE14-D7929BC95D8C}" srcOrd="3" destOrd="0" parTransId="{A9D561D5-A387-44B6-A659-DE1F09DE3480}" sibTransId="{00C151D9-C3C5-4271-99D3-3D7F8E3D14C4}"/>
    <dgm:cxn modelId="{67BF034D-AF3F-4BCD-A659-FF2A57286BF9}" type="presOf" srcId="{5D2D04F3-A338-4779-BE14-D7929BC95D8C}" destId="{35F0D903-18EC-4A6B-AC1C-A5A3BDF4E0E0}" srcOrd="0" destOrd="0" presId="urn:microsoft.com/office/officeart/2005/8/layout/process2"/>
    <dgm:cxn modelId="{3E3C216D-739D-4A33-9FC1-A0204F6DA021}" type="presOf" srcId="{912673DE-60E0-4B3F-8C71-CDF140272DC6}" destId="{9785C9B1-68AD-4F46-B810-78E55EC72ACF}" srcOrd="0" destOrd="0" presId="urn:microsoft.com/office/officeart/2005/8/layout/process2"/>
    <dgm:cxn modelId="{161AAC6F-2CFD-4BD6-9586-3D275892BB5A}" type="presOf" srcId="{73AE8798-16D6-4B18-9481-8E7BD17C20F3}" destId="{0ED23535-2A9E-419C-B52B-2B5CAA337C59}" srcOrd="0" destOrd="0" presId="urn:microsoft.com/office/officeart/2005/8/layout/process2"/>
    <dgm:cxn modelId="{D9E11759-F8F2-4CB8-83F2-5651595E1F25}" type="presOf" srcId="{D5E81E82-9CE3-4A03-9734-A16EF59CF675}" destId="{ABD0BEB6-C071-4BFD-B39E-754DB3BA7447}" srcOrd="0" destOrd="0" presId="urn:microsoft.com/office/officeart/2005/8/layout/process2"/>
    <dgm:cxn modelId="{46211B80-6C4A-4F8A-BD17-553BA435DA5C}" type="presOf" srcId="{70C37BBC-C1C6-4AAB-8812-B5230A45F567}" destId="{57B02C02-E840-41B7-A272-2308496DD4B5}" srcOrd="1" destOrd="0" presId="urn:microsoft.com/office/officeart/2005/8/layout/process2"/>
    <dgm:cxn modelId="{14D16989-9337-4AA0-B3C0-0D3E2806ED20}" type="presOf" srcId="{4CCC741A-A7E2-471C-B2F1-256B1D6FD409}" destId="{D298A725-A7E1-459F-854E-AD9D34644F6A}" srcOrd="1" destOrd="0" presId="urn:microsoft.com/office/officeart/2005/8/layout/process2"/>
    <dgm:cxn modelId="{796AB29E-494F-4F9C-A642-0F62306AE9D1}" srcId="{D5E81E82-9CE3-4A03-9734-A16EF59CF675}" destId="{DB4396B9-B132-4A16-ABAB-AEC084E54F3B}" srcOrd="5" destOrd="0" parTransId="{93E37EF2-BD26-4684-B043-C64BCD8B7AF8}" sibTransId="{F2CF2A25-8437-4ED3-B06F-061AED73CC70}"/>
    <dgm:cxn modelId="{839AA2A4-9CE6-4A7B-B735-5C6DDE7B1426}" type="presOf" srcId="{70C37BBC-C1C6-4AAB-8812-B5230A45F567}" destId="{693B02F4-83E4-4A4A-A826-579F29AC6FF2}" srcOrd="0" destOrd="0" presId="urn:microsoft.com/office/officeart/2005/8/layout/process2"/>
    <dgm:cxn modelId="{73CB0AAA-AE0C-420A-9535-E5F5A854A6DA}" type="presOf" srcId="{4CCC741A-A7E2-471C-B2F1-256B1D6FD409}" destId="{9546184D-FCC6-41C6-9EE3-1C4A9DDC57EE}" srcOrd="0" destOrd="0" presId="urn:microsoft.com/office/officeart/2005/8/layout/process2"/>
    <dgm:cxn modelId="{293183AF-F0F4-463D-937E-F46B62C37139}" type="presOf" srcId="{8C7B5C90-696F-4455-A072-072C8FD9BC1C}" destId="{044B341D-EE9E-4F7E-AC2E-176C79353395}" srcOrd="0" destOrd="0" presId="urn:microsoft.com/office/officeart/2005/8/layout/process2"/>
    <dgm:cxn modelId="{56FB1EB1-0445-44DA-B4A6-CFF96295F950}" type="presOf" srcId="{F38D5BC0-AFB1-49C9-989E-81837938EF1A}" destId="{55199643-EFFB-40C6-8C26-9FCC55CCBBBE}" srcOrd="1" destOrd="0" presId="urn:microsoft.com/office/officeart/2005/8/layout/process2"/>
    <dgm:cxn modelId="{45718FBC-8A60-426C-B00D-3085EDACF6FB}" type="presOf" srcId="{F38D5BC0-AFB1-49C9-989E-81837938EF1A}" destId="{A6A207D3-92B1-4347-9843-91F46564124E}" srcOrd="0" destOrd="0" presId="urn:microsoft.com/office/officeart/2005/8/layout/process2"/>
    <dgm:cxn modelId="{197DEDC0-92B7-4702-9D2F-0C3B3FFC7C98}" type="presOf" srcId="{5D738CEC-53F6-4FEC-919B-F97B21C69B95}" destId="{F269B9A8-4EBB-4A85-9CFC-DB73D7BF3074}" srcOrd="0" destOrd="0" presId="urn:microsoft.com/office/officeart/2005/8/layout/process2"/>
    <dgm:cxn modelId="{516A38C5-000A-41E3-8DCF-43FF493E8B6C}" srcId="{D5E81E82-9CE3-4A03-9734-A16EF59CF675}" destId="{5D738CEC-53F6-4FEC-919B-F97B21C69B95}" srcOrd="6" destOrd="0" parTransId="{8F6FB135-D7B5-40F0-A1F6-B6517513D9E0}" sibTransId="{70C37BBC-C1C6-4AAB-8812-B5230A45F567}"/>
    <dgm:cxn modelId="{C68BADC5-B1E7-48C8-B13E-319F87426036}" type="presOf" srcId="{D3C3CFAA-F635-43DD-950D-D3810DA336DF}" destId="{0B17551B-B74F-4BB3-AE5C-0420FF711605}" srcOrd="0" destOrd="0" presId="urn:microsoft.com/office/officeart/2005/8/layout/process2"/>
    <dgm:cxn modelId="{7760BCC6-D557-4D9E-8DEA-2DEBED2C774D}" type="presOf" srcId="{DB4396B9-B132-4A16-ABAB-AEC084E54F3B}" destId="{3191191A-92AF-4B49-8D0F-00696681FDAF}" srcOrd="0" destOrd="0" presId="urn:microsoft.com/office/officeart/2005/8/layout/process2"/>
    <dgm:cxn modelId="{8BA5ECD0-FDC2-4EDB-A104-46FAA032BB03}" type="presOf" srcId="{FA861578-67B8-40D9-A6F5-DE31ACD7AEE9}" destId="{48882BA6-1827-4E18-B43A-2A1659FABABF}" srcOrd="1" destOrd="0" presId="urn:microsoft.com/office/officeart/2005/8/layout/process2"/>
    <dgm:cxn modelId="{306DF8E1-654D-49FA-9B52-F09FC6465794}" srcId="{D5E81E82-9CE3-4A03-9734-A16EF59CF675}" destId="{AB46FFFD-8DD5-477C-8837-FDFFBC96BBFA}" srcOrd="4" destOrd="0" parTransId="{796C527D-1A84-4C25-9925-6F9340587DFE}" sibTransId="{912673DE-60E0-4B3F-8C71-CDF140272DC6}"/>
    <dgm:cxn modelId="{037EE1E3-291D-425F-9BDF-2E727D9BEBA2}" srcId="{D5E81E82-9CE3-4A03-9734-A16EF59CF675}" destId="{73AE8798-16D6-4B18-9481-8E7BD17C20F3}" srcOrd="1" destOrd="0" parTransId="{B39581FE-10DC-4C36-B62E-723A9B684C45}" sibTransId="{F38D5BC0-AFB1-49C9-989E-81837938EF1A}"/>
    <dgm:cxn modelId="{6C7012F6-D3D3-4006-8B74-FAE5737E2177}" type="presOf" srcId="{AB46FFFD-8DD5-477C-8837-FDFFBC96BBFA}" destId="{8B9BA2D5-B65E-4721-9DA6-E6795EE0257A}" srcOrd="0" destOrd="0" presId="urn:microsoft.com/office/officeart/2005/8/layout/process2"/>
    <dgm:cxn modelId="{36FB69FD-D00B-45DB-A850-753E76739D0A}" type="presOf" srcId="{86DE175A-B356-45EF-ACBC-8E95518E5F27}" destId="{994CE745-EA9A-4B5A-AD69-7787F8EF1D3E}" srcOrd="0" destOrd="0" presId="urn:microsoft.com/office/officeart/2005/8/layout/process2"/>
    <dgm:cxn modelId="{FF85BEC4-99B8-4131-A4D9-D25DAC33DEC2}" type="presParOf" srcId="{ABD0BEB6-C071-4BFD-B39E-754DB3BA7447}" destId="{994CE745-EA9A-4B5A-AD69-7787F8EF1D3E}" srcOrd="0" destOrd="0" presId="urn:microsoft.com/office/officeart/2005/8/layout/process2"/>
    <dgm:cxn modelId="{FD095F49-59DF-42C7-9321-7D8421D11853}" type="presParOf" srcId="{ABD0BEB6-C071-4BFD-B39E-754DB3BA7447}" destId="{9546184D-FCC6-41C6-9EE3-1C4A9DDC57EE}" srcOrd="1" destOrd="0" presId="urn:microsoft.com/office/officeart/2005/8/layout/process2"/>
    <dgm:cxn modelId="{47683F6C-B6EC-425D-AEB0-8C8B4066FA4A}" type="presParOf" srcId="{9546184D-FCC6-41C6-9EE3-1C4A9DDC57EE}" destId="{D298A725-A7E1-459F-854E-AD9D34644F6A}" srcOrd="0" destOrd="0" presId="urn:microsoft.com/office/officeart/2005/8/layout/process2"/>
    <dgm:cxn modelId="{3340D22E-AC96-44D2-A4F8-EB0F4B1FF377}" type="presParOf" srcId="{ABD0BEB6-C071-4BFD-B39E-754DB3BA7447}" destId="{0ED23535-2A9E-419C-B52B-2B5CAA337C59}" srcOrd="2" destOrd="0" presId="urn:microsoft.com/office/officeart/2005/8/layout/process2"/>
    <dgm:cxn modelId="{EBDC0E57-9C4C-40EC-B5D0-E202FA1216B2}" type="presParOf" srcId="{ABD0BEB6-C071-4BFD-B39E-754DB3BA7447}" destId="{A6A207D3-92B1-4347-9843-91F46564124E}" srcOrd="3" destOrd="0" presId="urn:microsoft.com/office/officeart/2005/8/layout/process2"/>
    <dgm:cxn modelId="{97FDA564-762B-4A73-A01F-C3CF456D9CE4}" type="presParOf" srcId="{A6A207D3-92B1-4347-9843-91F46564124E}" destId="{55199643-EFFB-40C6-8C26-9FCC55CCBBBE}" srcOrd="0" destOrd="0" presId="urn:microsoft.com/office/officeart/2005/8/layout/process2"/>
    <dgm:cxn modelId="{F05F751C-D9DD-41B6-9E76-32175AAD60C6}" type="presParOf" srcId="{ABD0BEB6-C071-4BFD-B39E-754DB3BA7447}" destId="{0B17551B-B74F-4BB3-AE5C-0420FF711605}" srcOrd="4" destOrd="0" presId="urn:microsoft.com/office/officeart/2005/8/layout/process2"/>
    <dgm:cxn modelId="{43DC5593-4D26-4377-B6F6-AF2766BFA0FC}" type="presParOf" srcId="{ABD0BEB6-C071-4BFD-B39E-754DB3BA7447}" destId="{3D338120-AAE0-489F-A1F6-CFF78B11024D}" srcOrd="5" destOrd="0" presId="urn:microsoft.com/office/officeart/2005/8/layout/process2"/>
    <dgm:cxn modelId="{54B1005E-F66B-4F8D-96DB-B6286864ADE5}" type="presParOf" srcId="{3D338120-AAE0-489F-A1F6-CFF78B11024D}" destId="{48882BA6-1827-4E18-B43A-2A1659FABABF}" srcOrd="0" destOrd="0" presId="urn:microsoft.com/office/officeart/2005/8/layout/process2"/>
    <dgm:cxn modelId="{11E87B41-7B00-43B2-ADEE-1FECDCE5E359}" type="presParOf" srcId="{ABD0BEB6-C071-4BFD-B39E-754DB3BA7447}" destId="{35F0D903-18EC-4A6B-AC1C-A5A3BDF4E0E0}" srcOrd="6" destOrd="0" presId="urn:microsoft.com/office/officeart/2005/8/layout/process2"/>
    <dgm:cxn modelId="{609C40ED-BB37-45B8-8926-6A140DA8FE8E}" type="presParOf" srcId="{ABD0BEB6-C071-4BFD-B39E-754DB3BA7447}" destId="{9513DDA2-2EE0-4ACF-86E8-72F10585A26D}" srcOrd="7" destOrd="0" presId="urn:microsoft.com/office/officeart/2005/8/layout/process2"/>
    <dgm:cxn modelId="{76650229-9338-43DE-BA24-A2D8F386C266}" type="presParOf" srcId="{9513DDA2-2EE0-4ACF-86E8-72F10585A26D}" destId="{C52BCB38-91D8-4F16-80DA-751ACEDD67C6}" srcOrd="0" destOrd="0" presId="urn:microsoft.com/office/officeart/2005/8/layout/process2"/>
    <dgm:cxn modelId="{C6F6C4E7-8A7B-4520-AB1F-7C116856D3FA}" type="presParOf" srcId="{ABD0BEB6-C071-4BFD-B39E-754DB3BA7447}" destId="{8B9BA2D5-B65E-4721-9DA6-E6795EE0257A}" srcOrd="8" destOrd="0" presId="urn:microsoft.com/office/officeart/2005/8/layout/process2"/>
    <dgm:cxn modelId="{939CCD4F-2F7F-4261-AB46-DF37EEDBC140}" type="presParOf" srcId="{ABD0BEB6-C071-4BFD-B39E-754DB3BA7447}" destId="{9785C9B1-68AD-4F46-B810-78E55EC72ACF}" srcOrd="9" destOrd="0" presId="urn:microsoft.com/office/officeart/2005/8/layout/process2"/>
    <dgm:cxn modelId="{0385FF7F-6613-4055-8F0A-5A12880903B3}" type="presParOf" srcId="{9785C9B1-68AD-4F46-B810-78E55EC72ACF}" destId="{CCB61430-D1F3-4EDF-8C43-1C9B52C15CA2}" srcOrd="0" destOrd="0" presId="urn:microsoft.com/office/officeart/2005/8/layout/process2"/>
    <dgm:cxn modelId="{F2661362-C4A1-49DB-8915-3A94267F5110}" type="presParOf" srcId="{ABD0BEB6-C071-4BFD-B39E-754DB3BA7447}" destId="{3191191A-92AF-4B49-8D0F-00696681FDAF}" srcOrd="10" destOrd="0" presId="urn:microsoft.com/office/officeart/2005/8/layout/process2"/>
    <dgm:cxn modelId="{3A4FD8D6-6BB4-4B90-AB4A-D255D0B45F37}" type="presParOf" srcId="{ABD0BEB6-C071-4BFD-B39E-754DB3BA7447}" destId="{A9B34852-809E-4FC7-871C-D9E8C677BEA7}" srcOrd="11" destOrd="0" presId="urn:microsoft.com/office/officeart/2005/8/layout/process2"/>
    <dgm:cxn modelId="{99CD0A93-73F3-4EF9-AB37-BA98CAD7D9DA}" type="presParOf" srcId="{A9B34852-809E-4FC7-871C-D9E8C677BEA7}" destId="{6454B590-7856-4A55-AE4F-CB5EA249FDC1}" srcOrd="0" destOrd="0" presId="urn:microsoft.com/office/officeart/2005/8/layout/process2"/>
    <dgm:cxn modelId="{A4674B4E-1F0C-45FB-8F05-3AF713123C5A}" type="presParOf" srcId="{ABD0BEB6-C071-4BFD-B39E-754DB3BA7447}" destId="{F269B9A8-4EBB-4A85-9CFC-DB73D7BF3074}" srcOrd="12" destOrd="0" presId="urn:microsoft.com/office/officeart/2005/8/layout/process2"/>
    <dgm:cxn modelId="{4C701B62-AFB7-4861-B95A-166F8E0708C1}" type="presParOf" srcId="{ABD0BEB6-C071-4BFD-B39E-754DB3BA7447}" destId="{693B02F4-83E4-4A4A-A826-579F29AC6FF2}" srcOrd="13" destOrd="0" presId="urn:microsoft.com/office/officeart/2005/8/layout/process2"/>
    <dgm:cxn modelId="{5C74C6C7-30C8-49D9-A494-53B9683E4E84}" type="presParOf" srcId="{693B02F4-83E4-4A4A-A826-579F29AC6FF2}" destId="{57B02C02-E840-41B7-A272-2308496DD4B5}" srcOrd="0" destOrd="0" presId="urn:microsoft.com/office/officeart/2005/8/layout/process2"/>
    <dgm:cxn modelId="{1377FE1C-3E0C-4451-BB9C-E8D9EEC11097}" type="presParOf" srcId="{ABD0BEB6-C071-4BFD-B39E-754DB3BA7447}" destId="{044B341D-EE9E-4F7E-AC2E-176C79353395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CE745-EA9A-4B5A-AD69-7787F8EF1D3E}">
      <dsp:nvSpPr>
        <dsp:cNvPr id="0" name=""/>
        <dsp:cNvSpPr/>
      </dsp:nvSpPr>
      <dsp:spPr>
        <a:xfrm>
          <a:off x="876488" y="1021"/>
          <a:ext cx="4847920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Increase in blood pressure (MAP)</a:t>
          </a:r>
          <a:endParaRPr lang="en-US" sz="1300" kern="1200" dirty="0"/>
        </a:p>
      </dsp:txBody>
      <dsp:txXfrm>
        <a:off x="887137" y="11670"/>
        <a:ext cx="4826622" cy="342296"/>
      </dsp:txXfrm>
    </dsp:sp>
    <dsp:sp modelId="{9546184D-FCC6-41C6-9EE3-1C4A9DDC57EE}">
      <dsp:nvSpPr>
        <dsp:cNvPr id="0" name=""/>
        <dsp:cNvSpPr/>
      </dsp:nvSpPr>
      <dsp:spPr>
        <a:xfrm rot="5400000">
          <a:off x="3232275" y="373705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387340"/>
        <a:ext cx="98171" cy="95443"/>
      </dsp:txXfrm>
    </dsp:sp>
    <dsp:sp modelId="{0ED23535-2A9E-419C-B52B-2B5CAA337C59}">
      <dsp:nvSpPr>
        <dsp:cNvPr id="0" name=""/>
        <dsp:cNvSpPr/>
      </dsp:nvSpPr>
      <dsp:spPr>
        <a:xfrm>
          <a:off x="876488" y="546412"/>
          <a:ext cx="4847920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Stretches aorta/carotid sinuses</a:t>
          </a:r>
          <a:endParaRPr lang="en-US" sz="1300" kern="1200" dirty="0"/>
        </a:p>
      </dsp:txBody>
      <dsp:txXfrm>
        <a:off x="887137" y="557061"/>
        <a:ext cx="4826622" cy="342296"/>
      </dsp:txXfrm>
    </dsp:sp>
    <dsp:sp modelId="{A6A207D3-92B1-4347-9843-91F46564124E}">
      <dsp:nvSpPr>
        <dsp:cNvPr id="0" name=""/>
        <dsp:cNvSpPr/>
      </dsp:nvSpPr>
      <dsp:spPr>
        <a:xfrm rot="5400000">
          <a:off x="3232275" y="919097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932732"/>
        <a:ext cx="98171" cy="95443"/>
      </dsp:txXfrm>
    </dsp:sp>
    <dsp:sp modelId="{0B17551B-B74F-4BB3-AE5C-0420FF711605}">
      <dsp:nvSpPr>
        <dsp:cNvPr id="0" name=""/>
        <dsp:cNvSpPr/>
      </dsp:nvSpPr>
      <dsp:spPr>
        <a:xfrm>
          <a:off x="875805" y="1091804"/>
          <a:ext cx="4849287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Activates baroreceptors</a:t>
          </a:r>
          <a:endParaRPr lang="en-US" sz="1300" kern="1200" dirty="0"/>
        </a:p>
      </dsp:txBody>
      <dsp:txXfrm>
        <a:off x="886454" y="1102453"/>
        <a:ext cx="4827989" cy="342296"/>
      </dsp:txXfrm>
    </dsp:sp>
    <dsp:sp modelId="{3D338120-AAE0-489F-A1F6-CFF78B11024D}">
      <dsp:nvSpPr>
        <dsp:cNvPr id="0" name=""/>
        <dsp:cNvSpPr/>
      </dsp:nvSpPr>
      <dsp:spPr>
        <a:xfrm rot="5400000">
          <a:off x="3232275" y="1464488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1478123"/>
        <a:ext cx="98171" cy="95443"/>
      </dsp:txXfrm>
    </dsp:sp>
    <dsp:sp modelId="{35F0D903-18EC-4A6B-AC1C-A5A3BDF4E0E0}">
      <dsp:nvSpPr>
        <dsp:cNvPr id="0" name=""/>
        <dsp:cNvSpPr/>
      </dsp:nvSpPr>
      <dsp:spPr>
        <a:xfrm>
          <a:off x="875805" y="1637196"/>
          <a:ext cx="4849287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APs sent to CV center in medulla</a:t>
          </a:r>
          <a:endParaRPr lang="en-US" sz="1300" kern="1200" dirty="0"/>
        </a:p>
      </dsp:txBody>
      <dsp:txXfrm>
        <a:off x="886454" y="1647845"/>
        <a:ext cx="4827989" cy="342296"/>
      </dsp:txXfrm>
    </dsp:sp>
    <dsp:sp modelId="{9513DDA2-2EE0-4ACF-86E8-72F10585A26D}">
      <dsp:nvSpPr>
        <dsp:cNvPr id="0" name=""/>
        <dsp:cNvSpPr/>
      </dsp:nvSpPr>
      <dsp:spPr>
        <a:xfrm rot="5400000">
          <a:off x="3232275" y="2009880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2023515"/>
        <a:ext cx="98171" cy="95443"/>
      </dsp:txXfrm>
    </dsp:sp>
    <dsp:sp modelId="{8B9BA2D5-B65E-4721-9DA6-E6795EE0257A}">
      <dsp:nvSpPr>
        <dsp:cNvPr id="0" name=""/>
        <dsp:cNvSpPr/>
      </dsp:nvSpPr>
      <dsp:spPr>
        <a:xfrm>
          <a:off x="876488" y="2182587"/>
          <a:ext cx="4847920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CV center compares signals to set point</a:t>
          </a:r>
          <a:endParaRPr lang="en-US" sz="1300" kern="1200" dirty="0"/>
        </a:p>
      </dsp:txBody>
      <dsp:txXfrm>
        <a:off x="887137" y="2193236"/>
        <a:ext cx="4826622" cy="342296"/>
      </dsp:txXfrm>
    </dsp:sp>
    <dsp:sp modelId="{9785C9B1-68AD-4F46-B810-78E55EC72ACF}">
      <dsp:nvSpPr>
        <dsp:cNvPr id="0" name=""/>
        <dsp:cNvSpPr/>
      </dsp:nvSpPr>
      <dsp:spPr>
        <a:xfrm rot="5400000">
          <a:off x="3232275" y="2555271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2568906"/>
        <a:ext cx="98171" cy="95443"/>
      </dsp:txXfrm>
    </dsp:sp>
    <dsp:sp modelId="{3191191A-92AF-4B49-8D0F-00696681FDAF}">
      <dsp:nvSpPr>
        <dsp:cNvPr id="0" name=""/>
        <dsp:cNvSpPr/>
      </dsp:nvSpPr>
      <dsp:spPr>
        <a:xfrm>
          <a:off x="883208" y="2727979"/>
          <a:ext cx="4834481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Shuts off SNS activates PNS</a:t>
          </a:r>
        </a:p>
      </dsp:txBody>
      <dsp:txXfrm>
        <a:off x="893857" y="2738628"/>
        <a:ext cx="4813183" cy="342296"/>
      </dsp:txXfrm>
    </dsp:sp>
    <dsp:sp modelId="{A9B34852-809E-4FC7-871C-D9E8C677BEA7}">
      <dsp:nvSpPr>
        <dsp:cNvPr id="0" name=""/>
        <dsp:cNvSpPr/>
      </dsp:nvSpPr>
      <dsp:spPr>
        <a:xfrm rot="5400000">
          <a:off x="3232275" y="3100663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3114298"/>
        <a:ext cx="98171" cy="95443"/>
      </dsp:txXfrm>
    </dsp:sp>
    <dsp:sp modelId="{F269B9A8-4EBB-4A85-9CFC-DB73D7BF3074}">
      <dsp:nvSpPr>
        <dsp:cNvPr id="0" name=""/>
        <dsp:cNvSpPr/>
      </dsp:nvSpPr>
      <dsp:spPr>
        <a:xfrm>
          <a:off x="902798" y="3273370"/>
          <a:ext cx="4795300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Decrease CO (   HR and SV causes vasodilation (   TPR))</a:t>
          </a:r>
        </a:p>
      </dsp:txBody>
      <dsp:txXfrm>
        <a:off x="913447" y="3284019"/>
        <a:ext cx="4774002" cy="342296"/>
      </dsp:txXfrm>
    </dsp:sp>
    <dsp:sp modelId="{693B02F4-83E4-4A4A-A826-579F29AC6FF2}">
      <dsp:nvSpPr>
        <dsp:cNvPr id="0" name=""/>
        <dsp:cNvSpPr/>
      </dsp:nvSpPr>
      <dsp:spPr>
        <a:xfrm rot="5400000">
          <a:off x="3232275" y="3646054"/>
          <a:ext cx="136347" cy="1636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3251363" y="3659689"/>
        <a:ext cx="98171" cy="95443"/>
      </dsp:txXfrm>
    </dsp:sp>
    <dsp:sp modelId="{044B341D-EE9E-4F7E-AC2E-176C79353395}">
      <dsp:nvSpPr>
        <dsp:cNvPr id="0" name=""/>
        <dsp:cNvSpPr/>
      </dsp:nvSpPr>
      <dsp:spPr>
        <a:xfrm>
          <a:off x="893955" y="3818762"/>
          <a:ext cx="4812986" cy="363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Decreases MAP</a:t>
          </a:r>
        </a:p>
      </dsp:txBody>
      <dsp:txXfrm>
        <a:off x="904604" y="3829411"/>
        <a:ext cx="4791688" cy="342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5B0D-A9E5-48FE-A042-3D68B833406A}">
      <dsp:nvSpPr>
        <dsp:cNvPr id="0" name=""/>
        <dsp:cNvSpPr/>
      </dsp:nvSpPr>
      <dsp:spPr>
        <a:xfrm>
          <a:off x="5040338" y="1957834"/>
          <a:ext cx="202600" cy="621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308"/>
              </a:lnTo>
              <a:lnTo>
                <a:pt x="202600" y="6213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E24C-09DD-4E94-9E81-35E12013C45E}">
      <dsp:nvSpPr>
        <dsp:cNvPr id="0" name=""/>
        <dsp:cNvSpPr/>
      </dsp:nvSpPr>
      <dsp:spPr>
        <a:xfrm>
          <a:off x="3129138" y="998857"/>
          <a:ext cx="2451468" cy="28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20"/>
              </a:lnTo>
              <a:lnTo>
                <a:pt x="2451468" y="141820"/>
              </a:lnTo>
              <a:lnTo>
                <a:pt x="2451468" y="283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6605D-4F43-443F-9CD5-1EDE67D87C11}">
      <dsp:nvSpPr>
        <dsp:cNvPr id="0" name=""/>
        <dsp:cNvSpPr/>
      </dsp:nvSpPr>
      <dsp:spPr>
        <a:xfrm>
          <a:off x="3406026" y="1957834"/>
          <a:ext cx="202600" cy="621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308"/>
              </a:lnTo>
              <a:lnTo>
                <a:pt x="202600" y="6213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237A2-4789-4552-B346-C45C4577FE1C}">
      <dsp:nvSpPr>
        <dsp:cNvPr id="0" name=""/>
        <dsp:cNvSpPr/>
      </dsp:nvSpPr>
      <dsp:spPr>
        <a:xfrm>
          <a:off x="3129138" y="998857"/>
          <a:ext cx="817156" cy="28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20"/>
              </a:lnTo>
              <a:lnTo>
                <a:pt x="817156" y="141820"/>
              </a:lnTo>
              <a:lnTo>
                <a:pt x="817156" y="283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95426-EBC6-4866-BBC3-53F1CC5EDF3F}">
      <dsp:nvSpPr>
        <dsp:cNvPr id="0" name=""/>
        <dsp:cNvSpPr/>
      </dsp:nvSpPr>
      <dsp:spPr>
        <a:xfrm>
          <a:off x="1771714" y="1957834"/>
          <a:ext cx="202600" cy="621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308"/>
              </a:lnTo>
              <a:lnTo>
                <a:pt x="202600" y="6213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83C1D-0C67-4DDB-8A1C-D360694A7B78}">
      <dsp:nvSpPr>
        <dsp:cNvPr id="0" name=""/>
        <dsp:cNvSpPr/>
      </dsp:nvSpPr>
      <dsp:spPr>
        <a:xfrm>
          <a:off x="2311982" y="998857"/>
          <a:ext cx="817156" cy="283640"/>
        </a:xfrm>
        <a:custGeom>
          <a:avLst/>
          <a:gdLst/>
          <a:ahLst/>
          <a:cxnLst/>
          <a:rect l="0" t="0" r="0" b="0"/>
          <a:pathLst>
            <a:path>
              <a:moveTo>
                <a:pt x="817156" y="0"/>
              </a:moveTo>
              <a:lnTo>
                <a:pt x="817156" y="141820"/>
              </a:lnTo>
              <a:lnTo>
                <a:pt x="0" y="141820"/>
              </a:lnTo>
              <a:lnTo>
                <a:pt x="0" y="283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393D2-285A-4EC2-ABC0-2268EB1DCC96}">
      <dsp:nvSpPr>
        <dsp:cNvPr id="0" name=""/>
        <dsp:cNvSpPr/>
      </dsp:nvSpPr>
      <dsp:spPr>
        <a:xfrm>
          <a:off x="137402" y="1957834"/>
          <a:ext cx="202600" cy="621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308"/>
              </a:lnTo>
              <a:lnTo>
                <a:pt x="202600" y="6213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58794-C885-4AD6-8978-9476492110A4}">
      <dsp:nvSpPr>
        <dsp:cNvPr id="0" name=""/>
        <dsp:cNvSpPr/>
      </dsp:nvSpPr>
      <dsp:spPr>
        <a:xfrm>
          <a:off x="677670" y="998857"/>
          <a:ext cx="2451468" cy="283640"/>
        </a:xfrm>
        <a:custGeom>
          <a:avLst/>
          <a:gdLst/>
          <a:ahLst/>
          <a:cxnLst/>
          <a:rect l="0" t="0" r="0" b="0"/>
          <a:pathLst>
            <a:path>
              <a:moveTo>
                <a:pt x="2451468" y="0"/>
              </a:moveTo>
              <a:lnTo>
                <a:pt x="2451468" y="141820"/>
              </a:lnTo>
              <a:lnTo>
                <a:pt x="0" y="141820"/>
              </a:lnTo>
              <a:lnTo>
                <a:pt x="0" y="283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EB0A5-236E-4E22-BFD8-B7BCB7E601A5}">
      <dsp:nvSpPr>
        <dsp:cNvPr id="0" name=""/>
        <dsp:cNvSpPr/>
      </dsp:nvSpPr>
      <dsp:spPr>
        <a:xfrm>
          <a:off x="2453803" y="323522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Cortisol</a:t>
          </a:r>
          <a:endParaRPr lang="en-US" sz="1600" kern="1200" dirty="0"/>
        </a:p>
      </dsp:txBody>
      <dsp:txXfrm>
        <a:off x="2453803" y="323522"/>
        <a:ext cx="1350671" cy="675335"/>
      </dsp:txXfrm>
    </dsp:sp>
    <dsp:sp modelId="{74674089-4CE4-4DEA-90ED-20106C6181E2}">
      <dsp:nvSpPr>
        <dsp:cNvPr id="0" name=""/>
        <dsp:cNvSpPr/>
      </dsp:nvSpPr>
      <dsp:spPr>
        <a:xfrm>
          <a:off x="2334" y="1282498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Muscle</a:t>
          </a:r>
          <a:endParaRPr lang="en-US" sz="1600" kern="1200" dirty="0"/>
        </a:p>
      </dsp:txBody>
      <dsp:txXfrm>
        <a:off x="2334" y="1282498"/>
        <a:ext cx="1350671" cy="675335"/>
      </dsp:txXfrm>
    </dsp:sp>
    <dsp:sp modelId="{2DC7CCB1-3601-48EF-8610-3B47C98C59B5}">
      <dsp:nvSpPr>
        <dsp:cNvPr id="0" name=""/>
        <dsp:cNvSpPr/>
      </dsp:nvSpPr>
      <dsp:spPr>
        <a:xfrm>
          <a:off x="340002" y="2241475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Protein</a:t>
          </a:r>
          <a:r>
            <a:rPr lang="en-US" sz="1600" kern="1200" dirty="0"/>
            <a:t> </a:t>
          </a:r>
          <a:r>
            <a:rPr lang="en-US" sz="2000" kern="1200" dirty="0"/>
            <a:t>catabolism</a:t>
          </a:r>
          <a:endParaRPr lang="en-US" sz="1600" kern="1200" dirty="0"/>
        </a:p>
      </dsp:txBody>
      <dsp:txXfrm>
        <a:off x="340002" y="2241475"/>
        <a:ext cx="1350671" cy="675335"/>
      </dsp:txXfrm>
    </dsp:sp>
    <dsp:sp modelId="{3DA243D6-CC11-4078-AED1-1716CAE16096}">
      <dsp:nvSpPr>
        <dsp:cNvPr id="0" name=""/>
        <dsp:cNvSpPr/>
      </dsp:nvSpPr>
      <dsp:spPr>
        <a:xfrm>
          <a:off x="1636647" y="1282498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Liver</a:t>
          </a:r>
          <a:endParaRPr lang="en-US" sz="1600" kern="1200" dirty="0"/>
        </a:p>
      </dsp:txBody>
      <dsp:txXfrm>
        <a:off x="1636647" y="1282498"/>
        <a:ext cx="1350671" cy="675335"/>
      </dsp:txXfrm>
    </dsp:sp>
    <dsp:sp modelId="{DBBEA8FE-F617-4F96-8EC0-C665CB8222E4}">
      <dsp:nvSpPr>
        <dsp:cNvPr id="0" name=""/>
        <dsp:cNvSpPr/>
      </dsp:nvSpPr>
      <dsp:spPr>
        <a:xfrm>
          <a:off x="1974314" y="2241475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Gluconeogenesis</a:t>
          </a:r>
        </a:p>
      </dsp:txBody>
      <dsp:txXfrm>
        <a:off x="1974314" y="2241475"/>
        <a:ext cx="1350671" cy="675335"/>
      </dsp:txXfrm>
    </dsp:sp>
    <dsp:sp modelId="{1CE51404-2EBE-4AC2-9D3D-644156996FCD}">
      <dsp:nvSpPr>
        <dsp:cNvPr id="0" name=""/>
        <dsp:cNvSpPr/>
      </dsp:nvSpPr>
      <dsp:spPr>
        <a:xfrm>
          <a:off x="3270959" y="1282498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Adipose</a:t>
          </a:r>
          <a:endParaRPr lang="en-US" sz="1600" kern="1200" dirty="0"/>
        </a:p>
      </dsp:txBody>
      <dsp:txXfrm>
        <a:off x="3270959" y="1282498"/>
        <a:ext cx="1350671" cy="675335"/>
      </dsp:txXfrm>
    </dsp:sp>
    <dsp:sp modelId="{E5FCEB46-8987-4A98-BA2A-079366C53775}">
      <dsp:nvSpPr>
        <dsp:cNvPr id="0" name=""/>
        <dsp:cNvSpPr/>
      </dsp:nvSpPr>
      <dsp:spPr>
        <a:xfrm>
          <a:off x="3608626" y="2241475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Lipolysis</a:t>
          </a:r>
          <a:endParaRPr lang="en-US" sz="1600" kern="1200" dirty="0"/>
        </a:p>
      </dsp:txBody>
      <dsp:txXfrm>
        <a:off x="3608626" y="2241475"/>
        <a:ext cx="1350671" cy="675335"/>
      </dsp:txXfrm>
    </dsp:sp>
    <dsp:sp modelId="{94C175D8-A502-4B0D-89F5-94605135E55A}">
      <dsp:nvSpPr>
        <dsp:cNvPr id="0" name=""/>
        <dsp:cNvSpPr/>
      </dsp:nvSpPr>
      <dsp:spPr>
        <a:xfrm>
          <a:off x="4905271" y="1282498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Immune</a:t>
          </a:r>
          <a:r>
            <a:rPr lang="en-US" sz="1600" kern="1200" dirty="0"/>
            <a:t> </a:t>
          </a:r>
          <a:r>
            <a:rPr lang="en-US" sz="2000" kern="1200" dirty="0"/>
            <a:t>system</a:t>
          </a:r>
          <a:endParaRPr lang="en-US" sz="1600" kern="1200" dirty="0"/>
        </a:p>
      </dsp:txBody>
      <dsp:txXfrm>
        <a:off x="4905271" y="1282498"/>
        <a:ext cx="1350671" cy="675335"/>
      </dsp:txXfrm>
    </dsp:sp>
    <dsp:sp modelId="{C32A8520-D279-4047-AEDA-A120AA0BD600}">
      <dsp:nvSpPr>
        <dsp:cNvPr id="0" name=""/>
        <dsp:cNvSpPr/>
      </dsp:nvSpPr>
      <dsp:spPr>
        <a:xfrm>
          <a:off x="5242938" y="2241475"/>
          <a:ext cx="1350671" cy="6753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Immune</a:t>
          </a:r>
          <a:r>
            <a:rPr lang="en-US" sz="1600" kern="1200" dirty="0"/>
            <a:t> </a:t>
          </a:r>
          <a:r>
            <a:rPr lang="en-US" sz="2000" kern="1200" dirty="0"/>
            <a:t>suppression</a:t>
          </a:r>
          <a:endParaRPr lang="en-US" sz="1600" kern="1200" dirty="0"/>
        </a:p>
      </dsp:txBody>
      <dsp:txXfrm>
        <a:off x="5242938" y="2241475"/>
        <a:ext cx="1350671" cy="675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CE745-EA9A-4B5A-AD69-7787F8EF1D3E}">
      <dsp:nvSpPr>
        <dsp:cNvPr id="0" name=""/>
        <dsp:cNvSpPr/>
      </dsp:nvSpPr>
      <dsp:spPr>
        <a:xfrm>
          <a:off x="1030683" y="468"/>
          <a:ext cx="7303612" cy="547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 increase in EDV = An increase in preload</a:t>
          </a:r>
          <a:endParaRPr lang="en-US" sz="1600" kern="1200" dirty="0"/>
        </a:p>
      </dsp:txBody>
      <dsp:txXfrm>
        <a:off x="1046727" y="16512"/>
        <a:ext cx="7271524" cy="515683"/>
      </dsp:txXfrm>
    </dsp:sp>
    <dsp:sp modelId="{9546184D-FCC6-41C6-9EE3-1C4A9DDC57EE}">
      <dsp:nvSpPr>
        <dsp:cNvPr id="0" name=""/>
        <dsp:cNvSpPr/>
      </dsp:nvSpPr>
      <dsp:spPr>
        <a:xfrm rot="5400000">
          <a:off x="4579782" y="561933"/>
          <a:ext cx="205414" cy="246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608540" y="582474"/>
        <a:ext cx="147899" cy="143790"/>
      </dsp:txXfrm>
    </dsp:sp>
    <dsp:sp modelId="{0ED23535-2A9E-419C-B52B-2B5CAA337C59}">
      <dsp:nvSpPr>
        <dsp:cNvPr id="0" name=""/>
        <dsp:cNvSpPr/>
      </dsp:nvSpPr>
      <dsp:spPr>
        <a:xfrm>
          <a:off x="1030683" y="822125"/>
          <a:ext cx="7303612" cy="547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Increases the stretch of myocardial cells</a:t>
          </a:r>
          <a:endParaRPr lang="en-US" sz="1600" kern="1200" dirty="0"/>
        </a:p>
      </dsp:txBody>
      <dsp:txXfrm>
        <a:off x="1046727" y="838169"/>
        <a:ext cx="7271524" cy="515683"/>
      </dsp:txXfrm>
    </dsp:sp>
    <dsp:sp modelId="{A6A207D3-92B1-4347-9843-91F46564124E}">
      <dsp:nvSpPr>
        <dsp:cNvPr id="0" name=""/>
        <dsp:cNvSpPr/>
      </dsp:nvSpPr>
      <dsp:spPr>
        <a:xfrm rot="5400000">
          <a:off x="4579782" y="1383591"/>
          <a:ext cx="205414" cy="246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608540" y="1404132"/>
        <a:ext cx="147899" cy="143790"/>
      </dsp:txXfrm>
    </dsp:sp>
    <dsp:sp modelId="{8B9BA2D5-B65E-4721-9DA6-E6795EE0257A}">
      <dsp:nvSpPr>
        <dsp:cNvPr id="0" name=""/>
        <dsp:cNvSpPr/>
      </dsp:nvSpPr>
      <dsp:spPr>
        <a:xfrm>
          <a:off x="1030683" y="1643782"/>
          <a:ext cx="7303612" cy="547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Increases the force of contraction of these cells when the heart contracts</a:t>
          </a:r>
          <a:endParaRPr lang="en-US" sz="1600" kern="1200" dirty="0"/>
        </a:p>
      </dsp:txBody>
      <dsp:txXfrm>
        <a:off x="1046727" y="1659826"/>
        <a:ext cx="7271524" cy="515683"/>
      </dsp:txXfrm>
    </dsp:sp>
    <dsp:sp modelId="{9785C9B1-68AD-4F46-B810-78E55EC72ACF}">
      <dsp:nvSpPr>
        <dsp:cNvPr id="0" name=""/>
        <dsp:cNvSpPr/>
      </dsp:nvSpPr>
      <dsp:spPr>
        <a:xfrm rot="5400000">
          <a:off x="4579782" y="2205248"/>
          <a:ext cx="205414" cy="246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608540" y="2225789"/>
        <a:ext cx="147899" cy="143790"/>
      </dsp:txXfrm>
    </dsp:sp>
    <dsp:sp modelId="{3191191A-92AF-4B49-8D0F-00696681FDAF}">
      <dsp:nvSpPr>
        <dsp:cNvPr id="0" name=""/>
        <dsp:cNvSpPr/>
      </dsp:nvSpPr>
      <dsp:spPr>
        <a:xfrm>
          <a:off x="1040806" y="2465440"/>
          <a:ext cx="7283367" cy="547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Increases the amount of blood ejected</a:t>
          </a:r>
        </a:p>
      </dsp:txBody>
      <dsp:txXfrm>
        <a:off x="1056850" y="2481484"/>
        <a:ext cx="7251279" cy="515683"/>
      </dsp:txXfrm>
    </dsp:sp>
    <dsp:sp modelId="{A9B34852-809E-4FC7-871C-D9E8C677BEA7}">
      <dsp:nvSpPr>
        <dsp:cNvPr id="0" name=""/>
        <dsp:cNvSpPr/>
      </dsp:nvSpPr>
      <dsp:spPr>
        <a:xfrm rot="5400000">
          <a:off x="4579782" y="3026905"/>
          <a:ext cx="205414" cy="2464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608540" y="3047446"/>
        <a:ext cx="147899" cy="143790"/>
      </dsp:txXfrm>
    </dsp:sp>
    <dsp:sp modelId="{F269B9A8-4EBB-4A85-9CFC-DB73D7BF3074}">
      <dsp:nvSpPr>
        <dsp:cNvPr id="0" name=""/>
        <dsp:cNvSpPr/>
      </dsp:nvSpPr>
      <dsp:spPr>
        <a:xfrm>
          <a:off x="1096832" y="3287097"/>
          <a:ext cx="7171315" cy="547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Increases Stroke Volume (Increases Cardiac Output)</a:t>
          </a:r>
        </a:p>
      </dsp:txBody>
      <dsp:txXfrm>
        <a:off x="1112876" y="3303141"/>
        <a:ext cx="7139227" cy="515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CE745-EA9A-4B5A-AD69-7787F8EF1D3E}">
      <dsp:nvSpPr>
        <dsp:cNvPr id="0" name=""/>
        <dsp:cNvSpPr/>
      </dsp:nvSpPr>
      <dsp:spPr>
        <a:xfrm>
          <a:off x="0" y="420"/>
          <a:ext cx="5803174" cy="492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Increase in blood pressure</a:t>
          </a:r>
          <a:endParaRPr lang="en-US" sz="1600" kern="1200" dirty="0"/>
        </a:p>
      </dsp:txBody>
      <dsp:txXfrm>
        <a:off x="14418" y="14838"/>
        <a:ext cx="5774338" cy="463437"/>
      </dsp:txXfrm>
    </dsp:sp>
    <dsp:sp modelId="{9546184D-FCC6-41C6-9EE3-1C4A9DDC57EE}">
      <dsp:nvSpPr>
        <dsp:cNvPr id="0" name=""/>
        <dsp:cNvSpPr/>
      </dsp:nvSpPr>
      <dsp:spPr>
        <a:xfrm rot="5400000">
          <a:off x="2809285" y="505001"/>
          <a:ext cx="184602" cy="221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835130" y="523462"/>
        <a:ext cx="132913" cy="129221"/>
      </dsp:txXfrm>
    </dsp:sp>
    <dsp:sp modelId="{0ED23535-2A9E-419C-B52B-2B5CAA337C59}">
      <dsp:nvSpPr>
        <dsp:cNvPr id="0" name=""/>
        <dsp:cNvSpPr/>
      </dsp:nvSpPr>
      <dsp:spPr>
        <a:xfrm>
          <a:off x="0" y="738831"/>
          <a:ext cx="5803174" cy="492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Stretches walls of arterioles</a:t>
          </a:r>
          <a:endParaRPr lang="en-US" sz="1600" kern="1200" dirty="0"/>
        </a:p>
      </dsp:txBody>
      <dsp:txXfrm>
        <a:off x="14418" y="753249"/>
        <a:ext cx="5774338" cy="463437"/>
      </dsp:txXfrm>
    </dsp:sp>
    <dsp:sp modelId="{A6A207D3-92B1-4347-9843-91F46564124E}">
      <dsp:nvSpPr>
        <dsp:cNvPr id="0" name=""/>
        <dsp:cNvSpPr/>
      </dsp:nvSpPr>
      <dsp:spPr>
        <a:xfrm rot="5400000">
          <a:off x="2809285" y="1243412"/>
          <a:ext cx="184602" cy="221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835130" y="1261873"/>
        <a:ext cx="132913" cy="129221"/>
      </dsp:txXfrm>
    </dsp:sp>
    <dsp:sp modelId="{8B9BA2D5-B65E-4721-9DA6-E6795EE0257A}">
      <dsp:nvSpPr>
        <dsp:cNvPr id="0" name=""/>
        <dsp:cNvSpPr/>
      </dsp:nvSpPr>
      <dsp:spPr>
        <a:xfrm>
          <a:off x="0" y="1477242"/>
          <a:ext cx="5803174" cy="492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Smooth muscles in walls contract</a:t>
          </a:r>
          <a:endParaRPr lang="en-US" sz="1600" kern="1200" dirty="0"/>
        </a:p>
      </dsp:txBody>
      <dsp:txXfrm>
        <a:off x="14418" y="1491660"/>
        <a:ext cx="5774338" cy="463437"/>
      </dsp:txXfrm>
    </dsp:sp>
    <dsp:sp modelId="{9785C9B1-68AD-4F46-B810-78E55EC72ACF}">
      <dsp:nvSpPr>
        <dsp:cNvPr id="0" name=""/>
        <dsp:cNvSpPr/>
      </dsp:nvSpPr>
      <dsp:spPr>
        <a:xfrm rot="5400000">
          <a:off x="2809285" y="1981822"/>
          <a:ext cx="184602" cy="221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835130" y="2000283"/>
        <a:ext cx="132913" cy="129221"/>
      </dsp:txXfrm>
    </dsp:sp>
    <dsp:sp modelId="{3191191A-92AF-4B49-8D0F-00696681FDAF}">
      <dsp:nvSpPr>
        <dsp:cNvPr id="0" name=""/>
        <dsp:cNvSpPr/>
      </dsp:nvSpPr>
      <dsp:spPr>
        <a:xfrm>
          <a:off x="8043" y="2215652"/>
          <a:ext cx="5787087" cy="492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Vasoconstriction</a:t>
          </a:r>
        </a:p>
      </dsp:txBody>
      <dsp:txXfrm>
        <a:off x="22461" y="2230070"/>
        <a:ext cx="5758251" cy="463437"/>
      </dsp:txXfrm>
    </dsp:sp>
    <dsp:sp modelId="{A9B34852-809E-4FC7-871C-D9E8C677BEA7}">
      <dsp:nvSpPr>
        <dsp:cNvPr id="0" name=""/>
        <dsp:cNvSpPr/>
      </dsp:nvSpPr>
      <dsp:spPr>
        <a:xfrm rot="5400000">
          <a:off x="2809285" y="2720233"/>
          <a:ext cx="184602" cy="221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835130" y="2738694"/>
        <a:ext cx="132913" cy="129221"/>
      </dsp:txXfrm>
    </dsp:sp>
    <dsp:sp modelId="{F269B9A8-4EBB-4A85-9CFC-DB73D7BF3074}">
      <dsp:nvSpPr>
        <dsp:cNvPr id="0" name=""/>
        <dsp:cNvSpPr/>
      </dsp:nvSpPr>
      <dsp:spPr>
        <a:xfrm>
          <a:off x="52559" y="2954063"/>
          <a:ext cx="5698055" cy="492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Decrease blood flow/pressure</a:t>
          </a:r>
        </a:p>
      </dsp:txBody>
      <dsp:txXfrm>
        <a:off x="66977" y="2968481"/>
        <a:ext cx="5669219" cy="4634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CE745-EA9A-4B5A-AD69-7787F8EF1D3E}">
      <dsp:nvSpPr>
        <dsp:cNvPr id="0" name=""/>
        <dsp:cNvSpPr/>
      </dsp:nvSpPr>
      <dsp:spPr>
        <a:xfrm>
          <a:off x="972492" y="1133"/>
          <a:ext cx="5378924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Increase in blood pressure (MAP)</a:t>
          </a:r>
          <a:endParaRPr lang="en-US" sz="1600" kern="1200" dirty="0"/>
        </a:p>
      </dsp:txBody>
      <dsp:txXfrm>
        <a:off x="984308" y="12949"/>
        <a:ext cx="5355292" cy="379787"/>
      </dsp:txXfrm>
    </dsp:sp>
    <dsp:sp modelId="{9546184D-FCC6-41C6-9EE3-1C4A9DDC57EE}">
      <dsp:nvSpPr>
        <dsp:cNvPr id="0" name=""/>
        <dsp:cNvSpPr/>
      </dsp:nvSpPr>
      <dsp:spPr>
        <a:xfrm rot="5400000">
          <a:off x="3586313" y="414638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429766"/>
        <a:ext cx="108922" cy="105897"/>
      </dsp:txXfrm>
    </dsp:sp>
    <dsp:sp modelId="{0ED23535-2A9E-419C-B52B-2B5CAA337C59}">
      <dsp:nvSpPr>
        <dsp:cNvPr id="0" name=""/>
        <dsp:cNvSpPr/>
      </dsp:nvSpPr>
      <dsp:spPr>
        <a:xfrm>
          <a:off x="972492" y="606262"/>
          <a:ext cx="5378924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Stretches aorta/carotid sinuses</a:t>
          </a:r>
          <a:endParaRPr lang="en-US" sz="1600" kern="1200" dirty="0"/>
        </a:p>
      </dsp:txBody>
      <dsp:txXfrm>
        <a:off x="984308" y="618078"/>
        <a:ext cx="5355292" cy="379787"/>
      </dsp:txXfrm>
    </dsp:sp>
    <dsp:sp modelId="{A6A207D3-92B1-4347-9843-91F46564124E}">
      <dsp:nvSpPr>
        <dsp:cNvPr id="0" name=""/>
        <dsp:cNvSpPr/>
      </dsp:nvSpPr>
      <dsp:spPr>
        <a:xfrm rot="5400000">
          <a:off x="3586313" y="1019767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1034895"/>
        <a:ext cx="108922" cy="105897"/>
      </dsp:txXfrm>
    </dsp:sp>
    <dsp:sp modelId="{0B17551B-B74F-4BB3-AE5C-0420FF711605}">
      <dsp:nvSpPr>
        <dsp:cNvPr id="0" name=""/>
        <dsp:cNvSpPr/>
      </dsp:nvSpPr>
      <dsp:spPr>
        <a:xfrm>
          <a:off x="971734" y="1211392"/>
          <a:ext cx="5380440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Activates baroreceptors</a:t>
          </a:r>
          <a:endParaRPr lang="en-US" sz="1600" kern="1200" dirty="0"/>
        </a:p>
      </dsp:txBody>
      <dsp:txXfrm>
        <a:off x="983550" y="1223208"/>
        <a:ext cx="5356808" cy="379787"/>
      </dsp:txXfrm>
    </dsp:sp>
    <dsp:sp modelId="{3D338120-AAE0-489F-A1F6-CFF78B11024D}">
      <dsp:nvSpPr>
        <dsp:cNvPr id="0" name=""/>
        <dsp:cNvSpPr/>
      </dsp:nvSpPr>
      <dsp:spPr>
        <a:xfrm rot="5400000">
          <a:off x="3586313" y="1624897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1640025"/>
        <a:ext cx="108922" cy="105897"/>
      </dsp:txXfrm>
    </dsp:sp>
    <dsp:sp modelId="{35F0D903-18EC-4A6B-AC1C-A5A3BDF4E0E0}">
      <dsp:nvSpPr>
        <dsp:cNvPr id="0" name=""/>
        <dsp:cNvSpPr/>
      </dsp:nvSpPr>
      <dsp:spPr>
        <a:xfrm>
          <a:off x="971734" y="1816521"/>
          <a:ext cx="5380440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APs sent to CV center in medulla</a:t>
          </a:r>
          <a:endParaRPr lang="en-US" sz="1600" kern="1200" dirty="0"/>
        </a:p>
      </dsp:txBody>
      <dsp:txXfrm>
        <a:off x="983550" y="1828337"/>
        <a:ext cx="5356808" cy="379787"/>
      </dsp:txXfrm>
    </dsp:sp>
    <dsp:sp modelId="{9513DDA2-2EE0-4ACF-86E8-72F10585A26D}">
      <dsp:nvSpPr>
        <dsp:cNvPr id="0" name=""/>
        <dsp:cNvSpPr/>
      </dsp:nvSpPr>
      <dsp:spPr>
        <a:xfrm rot="5400000">
          <a:off x="3586313" y="2230027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2245155"/>
        <a:ext cx="108922" cy="105897"/>
      </dsp:txXfrm>
    </dsp:sp>
    <dsp:sp modelId="{8B9BA2D5-B65E-4721-9DA6-E6795EE0257A}">
      <dsp:nvSpPr>
        <dsp:cNvPr id="0" name=""/>
        <dsp:cNvSpPr/>
      </dsp:nvSpPr>
      <dsp:spPr>
        <a:xfrm>
          <a:off x="972492" y="2421651"/>
          <a:ext cx="5378924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CV center compares signals to set point</a:t>
          </a:r>
          <a:endParaRPr lang="en-US" sz="1600" kern="1200" dirty="0"/>
        </a:p>
      </dsp:txBody>
      <dsp:txXfrm>
        <a:off x="984308" y="2433467"/>
        <a:ext cx="5355292" cy="379787"/>
      </dsp:txXfrm>
    </dsp:sp>
    <dsp:sp modelId="{9785C9B1-68AD-4F46-B810-78E55EC72ACF}">
      <dsp:nvSpPr>
        <dsp:cNvPr id="0" name=""/>
        <dsp:cNvSpPr/>
      </dsp:nvSpPr>
      <dsp:spPr>
        <a:xfrm rot="5400000">
          <a:off x="3586313" y="2835156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2850284"/>
        <a:ext cx="108922" cy="105897"/>
      </dsp:txXfrm>
    </dsp:sp>
    <dsp:sp modelId="{3191191A-92AF-4B49-8D0F-00696681FDAF}">
      <dsp:nvSpPr>
        <dsp:cNvPr id="0" name=""/>
        <dsp:cNvSpPr/>
      </dsp:nvSpPr>
      <dsp:spPr>
        <a:xfrm>
          <a:off x="979947" y="3026780"/>
          <a:ext cx="5364013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Shuts off SNS activates PNS</a:t>
          </a:r>
        </a:p>
      </dsp:txBody>
      <dsp:txXfrm>
        <a:off x="991763" y="3038596"/>
        <a:ext cx="5340381" cy="379787"/>
      </dsp:txXfrm>
    </dsp:sp>
    <dsp:sp modelId="{A9B34852-809E-4FC7-871C-D9E8C677BEA7}">
      <dsp:nvSpPr>
        <dsp:cNvPr id="0" name=""/>
        <dsp:cNvSpPr/>
      </dsp:nvSpPr>
      <dsp:spPr>
        <a:xfrm rot="5400000">
          <a:off x="3586313" y="3440286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3455414"/>
        <a:ext cx="108922" cy="105897"/>
      </dsp:txXfrm>
    </dsp:sp>
    <dsp:sp modelId="{F269B9A8-4EBB-4A85-9CFC-DB73D7BF3074}">
      <dsp:nvSpPr>
        <dsp:cNvPr id="0" name=""/>
        <dsp:cNvSpPr/>
      </dsp:nvSpPr>
      <dsp:spPr>
        <a:xfrm>
          <a:off x="1001683" y="3631910"/>
          <a:ext cx="5320541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Decrease CO (   HR and SV causes vasodilation (   TPR))</a:t>
          </a:r>
        </a:p>
      </dsp:txBody>
      <dsp:txXfrm>
        <a:off x="1013499" y="3643726"/>
        <a:ext cx="5296909" cy="379787"/>
      </dsp:txXfrm>
    </dsp:sp>
    <dsp:sp modelId="{693B02F4-83E4-4A4A-A826-579F29AC6FF2}">
      <dsp:nvSpPr>
        <dsp:cNvPr id="0" name=""/>
        <dsp:cNvSpPr/>
      </dsp:nvSpPr>
      <dsp:spPr>
        <a:xfrm rot="5400000">
          <a:off x="3586313" y="4045415"/>
          <a:ext cx="151282" cy="181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607494" y="4060543"/>
        <a:ext cx="108922" cy="105897"/>
      </dsp:txXfrm>
    </dsp:sp>
    <dsp:sp modelId="{044B341D-EE9E-4F7E-AC2E-176C79353395}">
      <dsp:nvSpPr>
        <dsp:cNvPr id="0" name=""/>
        <dsp:cNvSpPr/>
      </dsp:nvSpPr>
      <dsp:spPr>
        <a:xfrm>
          <a:off x="991872" y="4237040"/>
          <a:ext cx="5340163" cy="4034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Decreases MAP</a:t>
          </a:r>
        </a:p>
      </dsp:txBody>
      <dsp:txXfrm>
        <a:off x="1003688" y="4248856"/>
        <a:ext cx="5316531" cy="379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72C81-C972-4091-B3ED-46FC3197C7D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4F601-043A-422F-A6DF-3D354F4E7A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674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7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FDC7-53FE-416C-B833-F9DBCE797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0C449-BFB2-4EE3-8C6C-A5335D13D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497E7-0188-410C-8E6D-6A5FB529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F3EB-5228-4AD1-B4C4-984C0BB0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121B-F66D-4C0C-A75E-2DFC7F8E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25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89F-53C2-4ABA-9BFB-E7B4DDCA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B7B20-5BAE-4A02-A5CC-330D60D3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79BA0-FCC9-4F2E-B3A9-2A87CD36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DE5F-B937-4717-8F77-477C2A83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51BC-A1DA-4D93-B2DA-681B64C5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12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B553C-85FC-4862-A492-B7153737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61E8B-C602-479F-9CE2-B1B3EFEF2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5407-B900-4B16-8EA3-D90704BE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5D90-94B2-4AFD-A744-35FAD236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9BB1-7BC0-4A00-80D5-C791A1D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7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47A1-CA55-40C9-A22F-D6E12950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DD82-23D3-46C0-A328-600B09C3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219CE-BB0D-415C-AC1B-EBFB462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DAB8-B1DB-47B3-9E30-65095A33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5DC1-E101-4139-9C25-65CEDC2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35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CBF0-78BC-412D-ABA4-CE29DB36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9C2F-6723-474E-891D-308CCCBF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878E-9A80-4CC4-B03C-94C9C3F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92DC-DEAD-44C6-A393-1645B77D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3657-CECE-44D5-9A2E-A55350F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07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E12F-1E79-4263-B4D5-4B65206A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1E35-9A6E-4F9D-90BF-3D72E4323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858A-FDE5-41E9-B46F-25CA8ABC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C5CD-928B-43B3-87BA-43A150D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9D6C4-3DA9-4E2F-A359-12D4399B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753F-323A-4A55-AE42-68C6FECC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18BE-062A-418D-9888-ED9DD87A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C2AD3-3ADD-410E-8EDC-A6A3FCEA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359A4-B047-4945-A1D8-D9C7FF599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2CF5C-46C3-4C9B-988B-A9E7F2CB9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B2753-26E3-40AD-8F31-B8320CD1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8D8E-317A-4619-872E-CD23D26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15E81-B52E-432E-8C36-AACF9B3F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65224-01CF-446E-A268-A56B7A49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476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07E6-03D8-41F4-B9B5-3ACD6B8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6C0C3-26A5-4487-B43C-45A08BD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844C-3CD8-45A0-8C7E-054967C0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CE13-C608-4418-A623-EFDC237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49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573BE-61DE-4581-A4B1-30F96665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99A0-BE13-410E-86F3-1D00ACF8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BA42E-CC63-4BD1-8A22-D40BB39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7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0345-EB20-4A68-8302-A59D23E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7978-9510-40F8-AA04-D610D5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2911F-E235-4DA9-9A1F-FB2C483C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3BE7-0005-43C7-BDB9-A7CF029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118E3-FA5E-4662-8936-1D1CEFF5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B676-D72A-471E-BFE0-75C8DC9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5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6F4F-8F8B-4289-B69B-86B547C2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B6382-45C1-425A-BF0E-617376DA9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DFB85-36D4-4A3C-8E8C-B28692C4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98BB-D9D8-41D3-B341-532DB8D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E21F3-AB24-4011-8200-4FBE9C5D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8CC1B-CD48-4A05-B299-E07BA4CF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5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466D4-1982-404E-85C4-0BC772A8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B876-1B20-4A48-8696-28293850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7C58-BA45-4334-9B3E-72ECEA46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4BDB-2351-4FF4-AED9-BAB48932719C}" type="datetimeFigureOut">
              <a:rPr lang="en-CA" smtClean="0"/>
              <a:t>2019-12-13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128C-C483-4950-9461-E4471209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345B-DB9A-42A1-A253-31291ED5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4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aJp9YND" TargetMode="External"/><Relationship Id="rId2" Type="http://schemas.openxmlformats.org/officeDocument/2006/relationships/hyperlink" Target="http://a.co/bNSNYL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Hormones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94892"/>
            <a:ext cx="10515600" cy="4668216"/>
          </a:xfrm>
        </p:spPr>
        <p:txBody>
          <a:bodyPr>
            <a:normAutofit/>
          </a:bodyPr>
          <a:lstStyle/>
          <a:p>
            <a:r>
              <a:rPr lang="en-US" sz="2000" dirty="0"/>
              <a:t>Hormone: A chemical signal secreted into the bloodstream to act on a distant tissue </a:t>
            </a:r>
          </a:p>
          <a:p>
            <a:r>
              <a:rPr lang="en-US" sz="2000" dirty="0"/>
              <a:t>The target cells of the hormone need the receptor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48E6CC-453D-4E79-B12A-94335C87C8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197" y="1822623"/>
          <a:ext cx="10515602" cy="4193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994">
                  <a:extLst>
                    <a:ext uri="{9D8B030D-6E8A-4147-A177-3AD203B41FA5}">
                      <a16:colId xmlns:a16="http://schemas.microsoft.com/office/drawing/2014/main" val="2344617614"/>
                    </a:ext>
                  </a:extLst>
                </a:gridCol>
                <a:gridCol w="2101060">
                  <a:extLst>
                    <a:ext uri="{9D8B030D-6E8A-4147-A177-3AD203B41FA5}">
                      <a16:colId xmlns:a16="http://schemas.microsoft.com/office/drawing/2014/main" val="3595674797"/>
                    </a:ext>
                  </a:extLst>
                </a:gridCol>
                <a:gridCol w="2286448">
                  <a:extLst>
                    <a:ext uri="{9D8B030D-6E8A-4147-A177-3AD203B41FA5}">
                      <a16:colId xmlns:a16="http://schemas.microsoft.com/office/drawing/2014/main" val="4124753806"/>
                    </a:ext>
                  </a:extLst>
                </a:gridCol>
                <a:gridCol w="2255550">
                  <a:extLst>
                    <a:ext uri="{9D8B030D-6E8A-4147-A177-3AD203B41FA5}">
                      <a16:colId xmlns:a16="http://schemas.microsoft.com/office/drawing/2014/main" val="3612638721"/>
                    </a:ext>
                  </a:extLst>
                </a:gridCol>
                <a:gridCol w="2255550">
                  <a:extLst>
                    <a:ext uri="{9D8B030D-6E8A-4147-A177-3AD203B41FA5}">
                      <a16:colId xmlns:a16="http://schemas.microsoft.com/office/drawing/2014/main" val="4090483652"/>
                    </a:ext>
                  </a:extLst>
                </a:gridCol>
              </a:tblGrid>
              <a:tr h="3961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Parameter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Peptide/Protein</a:t>
                      </a: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Steroid</a:t>
                      </a:r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Amine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756487"/>
                  </a:ext>
                </a:extLst>
              </a:tr>
              <a:tr h="396134"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Hydrophilic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Hydrophobic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028604"/>
                  </a:ext>
                </a:extLst>
              </a:tr>
              <a:tr h="618620">
                <a:tc>
                  <a:txBody>
                    <a:bodyPr/>
                    <a:lstStyle/>
                    <a:p>
                      <a:r>
                        <a:rPr lang="en-US" sz="1600" b="1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Hormones that end in “-in”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Hormones that end in “-</a:t>
                      </a:r>
                      <a:r>
                        <a:rPr lang="en-US" sz="1600" dirty="0" err="1"/>
                        <a:t>ol</a:t>
                      </a:r>
                      <a:r>
                        <a:rPr lang="en-US" sz="1600" dirty="0"/>
                        <a:t>” or “-one”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Epinephrine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Thyroid Hormones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33116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600" b="1" dirty="0"/>
                        <a:t>Precursor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Amino</a:t>
                      </a:r>
                      <a:r>
                        <a:rPr lang="en-US" sz="1600" baseline="0" dirty="0"/>
                        <a:t> acids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Tyrosine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Tyrosine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1825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600" b="1" dirty="0"/>
                        <a:t>Solubility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Hydrophilic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Lipophilic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Hydrophilic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Hydrophobic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041629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600" b="1" dirty="0"/>
                        <a:t>Blood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Dissolves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Bound to 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Dissolves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Carrier 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73271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600" b="1" dirty="0"/>
                        <a:t>Receptor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Cell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Intracellular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Extracellular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Intracellular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610125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600" b="1" dirty="0"/>
                        <a:t>Speed</a:t>
                      </a:r>
                      <a:r>
                        <a:rPr lang="en-US" sz="1600" b="1" baseline="0" dirty="0"/>
                        <a:t> of action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6362"/>
                  </a:ext>
                </a:extLst>
              </a:tr>
              <a:tr h="618620">
                <a:tc>
                  <a:txBody>
                    <a:bodyPr/>
                    <a:lstStyle/>
                    <a:p>
                      <a:r>
                        <a:rPr lang="en-US" sz="1600" b="1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Alter existing 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Produce new 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Alter 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Produce new proteins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2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58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Adrenal Gland: Layers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5F70626-F099-4E74-BCB5-588E704F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76423"/>
              </p:ext>
            </p:extLst>
          </p:nvPr>
        </p:nvGraphicFramePr>
        <p:xfrm>
          <a:off x="1682244" y="1981200"/>
          <a:ext cx="8670072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247">
                  <a:extLst>
                    <a:ext uri="{9D8B030D-6E8A-4147-A177-3AD203B41FA5}">
                      <a16:colId xmlns:a16="http://schemas.microsoft.com/office/drawing/2014/main" val="2344617614"/>
                    </a:ext>
                  </a:extLst>
                </a:gridCol>
                <a:gridCol w="1271239">
                  <a:extLst>
                    <a:ext uri="{9D8B030D-6E8A-4147-A177-3AD203B41FA5}">
                      <a16:colId xmlns:a16="http://schemas.microsoft.com/office/drawing/2014/main" val="3595674797"/>
                    </a:ext>
                  </a:extLst>
                </a:gridCol>
                <a:gridCol w="1736656">
                  <a:extLst>
                    <a:ext uri="{9D8B030D-6E8A-4147-A177-3AD203B41FA5}">
                      <a16:colId xmlns:a16="http://schemas.microsoft.com/office/drawing/2014/main" val="4124753806"/>
                    </a:ext>
                  </a:extLst>
                </a:gridCol>
                <a:gridCol w="1472518">
                  <a:extLst>
                    <a:ext uri="{9D8B030D-6E8A-4147-A177-3AD203B41FA5}">
                      <a16:colId xmlns:a16="http://schemas.microsoft.com/office/drawing/2014/main" val="891921214"/>
                    </a:ext>
                  </a:extLst>
                </a:gridCol>
                <a:gridCol w="1643206">
                  <a:extLst>
                    <a:ext uri="{9D8B030D-6E8A-4147-A177-3AD203B41FA5}">
                      <a16:colId xmlns:a16="http://schemas.microsoft.com/office/drawing/2014/main" val="4093993839"/>
                    </a:ext>
                  </a:extLst>
                </a:gridCol>
                <a:gridCol w="1643206">
                  <a:extLst>
                    <a:ext uri="{9D8B030D-6E8A-4147-A177-3AD203B41FA5}">
                      <a16:colId xmlns:a16="http://schemas.microsoft.com/office/drawing/2014/main" val="365425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Categories of Hormones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Stimulus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75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Zona glomerulosa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Mineralocorticoids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Aldosterone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RAAS pathway (@</a:t>
                      </a:r>
                      <a:r>
                        <a:rPr lang="en-US" sz="1600" b="0" baseline="0" dirty="0"/>
                        <a:t> low BP)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Increase Na</a:t>
                      </a:r>
                      <a:r>
                        <a:rPr lang="en-US" sz="1600" b="0" baseline="30000" dirty="0"/>
                        <a:t>+</a:t>
                      </a:r>
                      <a:r>
                        <a:rPr lang="en-US" sz="1600" b="0" dirty="0"/>
                        <a:t> </a:t>
                      </a:r>
                      <a:r>
                        <a:rPr lang="en-US" sz="1600" b="0" dirty="0" err="1"/>
                        <a:t>reabsoprtion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5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Zona </a:t>
                      </a:r>
                      <a:r>
                        <a:rPr lang="en-US" sz="1600" b="0" dirty="0" err="1"/>
                        <a:t>fasciculata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   Glucocorticoids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Cortisol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ACTH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00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Zona reticularis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Androgens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DHEA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/>
                        <a:t>Catecholamines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Epinephrine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Sympathetic Nervous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SNS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955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F82000E-9268-48F7-A55F-B7B6C9481A1B}"/>
              </a:ext>
            </a:extLst>
          </p:cNvPr>
          <p:cNvSpPr txBox="1"/>
          <p:nvPr/>
        </p:nvSpPr>
        <p:spPr>
          <a:xfrm>
            <a:off x="2275550" y="5076962"/>
            <a:ext cx="748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Three classes of steroids: </a:t>
            </a:r>
            <a:r>
              <a:rPr lang="en-CA" dirty="0">
                <a:solidFill>
                  <a:srgbClr val="FF0000"/>
                </a:solidFill>
              </a:rPr>
              <a:t>Mineralocorticoids</a:t>
            </a:r>
            <a:r>
              <a:rPr lang="en-CA" dirty="0"/>
              <a:t>, </a:t>
            </a:r>
            <a:r>
              <a:rPr lang="en-CA" dirty="0">
                <a:solidFill>
                  <a:srgbClr val="FF0000"/>
                </a:solidFill>
              </a:rPr>
              <a:t>Glucocorticoids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Androgens</a:t>
            </a:r>
          </a:p>
        </p:txBody>
      </p:sp>
    </p:spTree>
    <p:extLst>
      <p:ext uri="{BB962C8B-B14F-4D97-AF65-F5344CB8AC3E}">
        <p14:creationId xmlns:p14="http://schemas.microsoft.com/office/powerpoint/2010/main" val="79444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Cortisol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3D346E-8355-49CC-BFE1-5C830F077B7C}"/>
              </a:ext>
            </a:extLst>
          </p:cNvPr>
          <p:cNvGraphicFramePr/>
          <p:nvPr>
            <p:extLst/>
          </p:nvPr>
        </p:nvGraphicFramePr>
        <p:xfrm>
          <a:off x="2916929" y="748619"/>
          <a:ext cx="6595945" cy="324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987C66-7AC4-4E83-8353-C35F197ECB52}"/>
              </a:ext>
            </a:extLst>
          </p:cNvPr>
          <p:cNvSpPr txBox="1"/>
          <p:nvPr/>
        </p:nvSpPr>
        <p:spPr>
          <a:xfrm>
            <a:off x="838200" y="4730657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Cortisol is </a:t>
            </a:r>
            <a:r>
              <a:rPr lang="en-US" sz="2000" dirty="0">
                <a:solidFill>
                  <a:srgbClr val="FF0000"/>
                </a:solidFill>
              </a:rPr>
              <a:t>catabolic</a:t>
            </a:r>
            <a:r>
              <a:rPr lang="en-US" sz="2000" dirty="0"/>
              <a:t>: Break down larger molecules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Cortisol levels peak early morning and decline throughout the day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Cushing’s disease (hypercortisolism)</a:t>
            </a:r>
            <a:r>
              <a:rPr lang="en-US" sz="2000" dirty="0"/>
              <a:t>: thinning skin, muscle wasting and weakness, stunted growth, increased infections, redistribution of fat tissue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8BC41-D25E-47AA-B0CB-76B0620AFE4C}"/>
              </a:ext>
            </a:extLst>
          </p:cNvPr>
          <p:cNvSpPr txBox="1"/>
          <p:nvPr/>
        </p:nvSpPr>
        <p:spPr>
          <a:xfrm>
            <a:off x="3035920" y="3626230"/>
            <a:ext cx="181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Proteins into amino acids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5240A-AE86-47EB-B54B-9D883CD78938}"/>
              </a:ext>
            </a:extLst>
          </p:cNvPr>
          <p:cNvSpPr txBox="1"/>
          <p:nvPr/>
        </p:nvSpPr>
        <p:spPr>
          <a:xfrm>
            <a:off x="4463275" y="3626230"/>
            <a:ext cx="2319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new glucose from amino acids, glycerol and other substrates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708A0-1984-4C50-B65C-7D513EF92C5B}"/>
              </a:ext>
            </a:extLst>
          </p:cNvPr>
          <p:cNvSpPr txBox="1"/>
          <p:nvPr/>
        </p:nvSpPr>
        <p:spPr>
          <a:xfrm>
            <a:off x="6472439" y="3626230"/>
            <a:ext cx="163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Triglycerides into glycerol and fatty acids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AF3DC-81E1-4404-829A-6EB380FA6C03}"/>
              </a:ext>
            </a:extLst>
          </p:cNvPr>
          <p:cNvSpPr txBox="1"/>
          <p:nvPr/>
        </p:nvSpPr>
        <p:spPr>
          <a:xfrm>
            <a:off x="8041779" y="3627697"/>
            <a:ext cx="163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Decrease inflammatory mediators</a:t>
            </a:r>
          </a:p>
        </p:txBody>
      </p:sp>
    </p:spTree>
    <p:extLst>
      <p:ext uri="{BB962C8B-B14F-4D97-AF65-F5344CB8AC3E}">
        <p14:creationId xmlns:p14="http://schemas.microsoft.com/office/powerpoint/2010/main" val="426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Pancreas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D5FD63-325B-4B26-ABAA-167F906612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28126" y="2003343"/>
          <a:ext cx="6672611" cy="2851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86">
                  <a:extLst>
                    <a:ext uri="{9D8B030D-6E8A-4147-A177-3AD203B41FA5}">
                      <a16:colId xmlns:a16="http://schemas.microsoft.com/office/drawing/2014/main" val="2344617614"/>
                    </a:ext>
                  </a:extLst>
                </a:gridCol>
                <a:gridCol w="2377273">
                  <a:extLst>
                    <a:ext uri="{9D8B030D-6E8A-4147-A177-3AD203B41FA5}">
                      <a16:colId xmlns:a16="http://schemas.microsoft.com/office/drawing/2014/main" val="3595674797"/>
                    </a:ext>
                  </a:extLst>
                </a:gridCol>
                <a:gridCol w="2754352">
                  <a:extLst>
                    <a:ext uri="{9D8B030D-6E8A-4147-A177-3AD203B41FA5}">
                      <a16:colId xmlns:a16="http://schemas.microsoft.com/office/drawing/2014/main" val="412475380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Glucagon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Insulin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75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Islet of Langerhans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Islet of Langerhans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75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Made 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α</a:t>
                      </a:r>
                      <a:r>
                        <a:rPr lang="en-US" sz="1600" dirty="0"/>
                        <a:t>-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dirty="0"/>
                        <a:t>- cells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5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Stimulus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glucose </a:t>
                      </a:r>
                    </a:p>
                    <a:p>
                      <a:pPr algn="ctr"/>
                      <a:r>
                        <a:rPr lang="en-US" sz="1600" dirty="0"/>
                        <a:t>Hypoglycemia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  Blood glucose</a:t>
                      </a:r>
                    </a:p>
                    <a:p>
                      <a:pPr algn="ctr"/>
                      <a:r>
                        <a:rPr lang="en-US" sz="1600" dirty="0"/>
                        <a:t>Hyperglycemia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00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Effect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glucose </a:t>
                      </a:r>
                    </a:p>
                    <a:p>
                      <a:pPr algn="ctr"/>
                      <a:r>
                        <a:rPr lang="en-US" sz="1600" dirty="0"/>
                        <a:t>(cells release glucose)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glucose </a:t>
                      </a:r>
                    </a:p>
                    <a:p>
                      <a:pPr algn="ctr"/>
                      <a:r>
                        <a:rPr lang="en-US" sz="1600" dirty="0"/>
                        <a:t>(cells take up glucose)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Peptide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867632"/>
                  </a:ext>
                </a:extLst>
              </a:tr>
            </a:tbl>
          </a:graphicData>
        </a:graphic>
      </p:graphicFrame>
      <p:sp>
        <p:nvSpPr>
          <p:cNvPr id="8" name="Down Arrow 3">
            <a:extLst>
              <a:ext uri="{FF2B5EF4-FFF2-40B4-BE49-F238E27FC236}">
                <a16:creationId xmlns:a16="http://schemas.microsoft.com/office/drawing/2014/main" id="{EDEE4FE6-C658-4F5C-BB54-4D4D874E68F4}"/>
              </a:ext>
            </a:extLst>
          </p:cNvPr>
          <p:cNvSpPr/>
          <p:nvPr/>
        </p:nvSpPr>
        <p:spPr>
          <a:xfrm rot="10800000">
            <a:off x="7204308" y="3381917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5">
            <a:extLst>
              <a:ext uri="{FF2B5EF4-FFF2-40B4-BE49-F238E27FC236}">
                <a16:creationId xmlns:a16="http://schemas.microsoft.com/office/drawing/2014/main" id="{593B83A4-BA05-4275-B755-FDC0B5650BDB}"/>
              </a:ext>
            </a:extLst>
          </p:cNvPr>
          <p:cNvSpPr/>
          <p:nvPr/>
        </p:nvSpPr>
        <p:spPr>
          <a:xfrm rot="10800000">
            <a:off x="4611696" y="3958327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6">
            <a:extLst>
              <a:ext uri="{FF2B5EF4-FFF2-40B4-BE49-F238E27FC236}">
                <a16:creationId xmlns:a16="http://schemas.microsoft.com/office/drawing/2014/main" id="{4670C278-1C12-49C5-9335-B2C8DAC13109}"/>
              </a:ext>
            </a:extLst>
          </p:cNvPr>
          <p:cNvSpPr/>
          <p:nvPr/>
        </p:nvSpPr>
        <p:spPr>
          <a:xfrm>
            <a:off x="4570762" y="3381920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7">
            <a:extLst>
              <a:ext uri="{FF2B5EF4-FFF2-40B4-BE49-F238E27FC236}">
                <a16:creationId xmlns:a16="http://schemas.microsoft.com/office/drawing/2014/main" id="{D757E6A1-749E-4A6C-8272-206EA656528E}"/>
              </a:ext>
            </a:extLst>
          </p:cNvPr>
          <p:cNvSpPr/>
          <p:nvPr/>
        </p:nvSpPr>
        <p:spPr>
          <a:xfrm>
            <a:off x="7170721" y="3968961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5E377-9A18-4ADE-B468-7499F7F7492E}"/>
              </a:ext>
            </a:extLst>
          </p:cNvPr>
          <p:cNvSpPr txBox="1"/>
          <p:nvPr/>
        </p:nvSpPr>
        <p:spPr>
          <a:xfrm>
            <a:off x="4119560" y="5098757"/>
            <a:ext cx="395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Antagonistic Effect</a:t>
            </a:r>
          </a:p>
        </p:txBody>
      </p:sp>
    </p:spTree>
    <p:extLst>
      <p:ext uri="{BB962C8B-B14F-4D97-AF65-F5344CB8AC3E}">
        <p14:creationId xmlns:p14="http://schemas.microsoft.com/office/powerpoint/2010/main" val="414382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Autonomic Nervous System &amp; Muscle</a:t>
            </a:r>
            <a:br>
              <a:rPr lang="en-CA" sz="4400" b="1" dirty="0">
                <a:solidFill>
                  <a:srgbClr val="4F2683"/>
                </a:solidFill>
                <a:latin typeface="+mn-lt"/>
              </a:rPr>
            </a:br>
            <a:r>
              <a:rPr lang="en-CA" sz="4400" b="1" dirty="0">
                <a:solidFill>
                  <a:srgbClr val="FF0000"/>
                </a:solidFill>
                <a:latin typeface="+mn-lt"/>
              </a:rPr>
              <a:t>9-11 Questions on exam</a:t>
            </a:r>
            <a:endParaRPr lang="en-CA" sz="5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7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Nervous System Divisions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F3F536-E6B3-4E08-B338-4E93491D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1394" y="1059600"/>
            <a:ext cx="6209211" cy="48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1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of Autonomic and Somatic Motor Systems</a:t>
            </a:r>
            <a:endParaRPr lang="en-US" sz="4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DA77-EECA-416D-ADAB-A0BD06AF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52" y="1345181"/>
            <a:ext cx="5371198" cy="4670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5C504-A295-4133-8C25-0ADB327F6814}"/>
              </a:ext>
            </a:extLst>
          </p:cNvPr>
          <p:cNvSpPr txBox="1"/>
          <p:nvPr/>
        </p:nvSpPr>
        <p:spPr>
          <a:xfrm>
            <a:off x="403387" y="1383879"/>
            <a:ext cx="4599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Somatic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Motor neuron releases Ach directly onto muscle cells/fibers </a:t>
            </a:r>
            <a:r>
              <a:rPr lang="en-US" dirty="0">
                <a:sym typeface="Wingdings" panose="05000000000000000000" pitchFamily="2" charset="2"/>
              </a:rPr>
              <a:t> contraction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Parasympathetic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long, postganglionic short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release 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Postganglionic release Ach</a:t>
            </a:r>
          </a:p>
          <a:p>
            <a:r>
              <a:rPr lang="en-US" dirty="0">
                <a:solidFill>
                  <a:srgbClr val="FF0000"/>
                </a:solidFill>
              </a:rPr>
              <a:t>Sympathetic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short, postganglionic 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Preganglionic release 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Postganglionic release 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Adrenal gland only has preganglionic, which releases Ach </a:t>
            </a:r>
            <a:r>
              <a:rPr lang="en-US" dirty="0">
                <a:sym typeface="Wingdings" panose="05000000000000000000" pitchFamily="2" charset="2"/>
              </a:rPr>
              <a:t> epinephrine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Sympathetic vs. Parasympathetic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6E3EB25-6BEC-45B3-804D-2623175F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776"/>
            <a:ext cx="5459904" cy="35480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Responses are usually antagonistic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 there are exceptions: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Complimentary effect: saliva production</a:t>
            </a:r>
          </a:p>
          <a:p>
            <a:pPr lvl="1"/>
            <a:r>
              <a:rPr lang="en-US" sz="2000" dirty="0"/>
              <a:t>PNS </a:t>
            </a:r>
            <a:r>
              <a:rPr lang="en-US" sz="2000" dirty="0">
                <a:sym typeface="Wingdings" panose="05000000000000000000" pitchFamily="2" charset="2"/>
              </a:rPr>
              <a:t> stimulate water and enzymes</a:t>
            </a:r>
          </a:p>
          <a:p>
            <a:pPr lvl="1"/>
            <a:r>
              <a:rPr lang="en-US" sz="2000" dirty="0"/>
              <a:t>SNS </a:t>
            </a:r>
            <a:r>
              <a:rPr lang="en-US" sz="2000" dirty="0">
                <a:sym typeface="Wingdings" panose="05000000000000000000" pitchFamily="2" charset="2"/>
              </a:rPr>
              <a:t> stimulate thick mucous</a:t>
            </a:r>
            <a:endParaRPr lang="en-US" sz="2000" dirty="0"/>
          </a:p>
          <a:p>
            <a:r>
              <a:rPr lang="en-US" sz="2400" dirty="0">
                <a:solidFill>
                  <a:srgbClr val="FF0000"/>
                </a:solidFill>
              </a:rPr>
              <a:t>Cooperative effect: sexual function</a:t>
            </a:r>
          </a:p>
          <a:p>
            <a:pPr lvl="1"/>
            <a:r>
              <a:rPr lang="en-US" sz="2000" dirty="0"/>
              <a:t>PNS </a:t>
            </a:r>
            <a:r>
              <a:rPr lang="en-US" sz="2000" dirty="0">
                <a:sym typeface="Wingdings" panose="05000000000000000000" pitchFamily="2" charset="2"/>
              </a:rPr>
              <a:t> induces erection, engorgement and secretions</a:t>
            </a:r>
          </a:p>
          <a:p>
            <a:pPr lvl="1"/>
            <a:r>
              <a:rPr lang="en-US" sz="2000" dirty="0"/>
              <a:t>SNS </a:t>
            </a:r>
            <a:r>
              <a:rPr lang="en-US" sz="2000" dirty="0">
                <a:sym typeface="Wingdings" panose="05000000000000000000" pitchFamily="2" charset="2"/>
              </a:rPr>
              <a:t> Induces ejaculation, stimulates contraction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0F2FD4-0F12-440D-96E9-A0E5AA4B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51" y="1297577"/>
            <a:ext cx="5459904" cy="44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Autonomic vs. Somatic Motor Systems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3CA6BF-F491-4496-83E0-6CBAD53FD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73622"/>
              </p:ext>
            </p:extLst>
          </p:nvPr>
        </p:nvGraphicFramePr>
        <p:xfrm>
          <a:off x="1236617" y="1297577"/>
          <a:ext cx="969263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236">
                  <a:extLst>
                    <a:ext uri="{9D8B030D-6E8A-4147-A177-3AD203B41FA5}">
                      <a16:colId xmlns:a16="http://schemas.microsoft.com/office/drawing/2014/main" val="3193128155"/>
                    </a:ext>
                  </a:extLst>
                </a:gridCol>
                <a:gridCol w="3806928">
                  <a:extLst>
                    <a:ext uri="{9D8B030D-6E8A-4147-A177-3AD203B41FA5}">
                      <a16:colId xmlns:a16="http://schemas.microsoft.com/office/drawing/2014/main" val="3474313447"/>
                    </a:ext>
                  </a:extLst>
                </a:gridCol>
                <a:gridCol w="4107475">
                  <a:extLst>
                    <a:ext uri="{9D8B030D-6E8A-4147-A177-3AD203B41FA5}">
                      <a16:colId xmlns:a16="http://schemas.microsoft.com/office/drawing/2014/main" val="8954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Autonomic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0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Voluntary?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77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Myelination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Preganglionic – Myelinated</a:t>
                      </a:r>
                    </a:p>
                    <a:p>
                      <a:pPr algn="ctr"/>
                      <a:r>
                        <a:rPr lang="en-CA" dirty="0"/>
                        <a:t>Postganglionic – Non-myelinated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Myelinated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2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Number of neurons in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Two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Efferent Transmitter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Acetylcholine and Noradrenaline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Acetylcholine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23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Target 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Smooth and cardiac muscle</a:t>
                      </a:r>
                    </a:p>
                    <a:p>
                      <a:pPr algn="ctr"/>
                      <a:r>
                        <a:rPr lang="en-CA" dirty="0"/>
                        <a:t>Adipose tissue, endocrine/exocrine glands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Skeletal muscle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3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Effect on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Excitatory or inhibitory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Excitatory (Muscle contracts)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70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88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Parasympathetic vs. Sympathetic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D55CD5-D5FC-4AC0-B5C3-181D7F7476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3670" y="1297577"/>
          <a:ext cx="10713227" cy="4186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1221">
                  <a:extLst>
                    <a:ext uri="{9D8B030D-6E8A-4147-A177-3AD203B41FA5}">
                      <a16:colId xmlns:a16="http://schemas.microsoft.com/office/drawing/2014/main" val="2928683999"/>
                    </a:ext>
                  </a:extLst>
                </a:gridCol>
                <a:gridCol w="3716784">
                  <a:extLst>
                    <a:ext uri="{9D8B030D-6E8A-4147-A177-3AD203B41FA5}">
                      <a16:colId xmlns:a16="http://schemas.microsoft.com/office/drawing/2014/main" val="1522543625"/>
                    </a:ext>
                  </a:extLst>
                </a:gridCol>
                <a:gridCol w="3445222">
                  <a:extLst>
                    <a:ext uri="{9D8B030D-6E8A-4147-A177-3AD203B41FA5}">
                      <a16:colId xmlns:a16="http://schemas.microsoft.com/office/drawing/2014/main" val="1006249163"/>
                    </a:ext>
                  </a:extLst>
                </a:gridCol>
              </a:tblGrid>
              <a:tr h="2600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 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Parasympathetic (PSNS)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Sympathetic (SNS)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extLst>
                  <a:ext uri="{0D108BD9-81ED-4DB2-BD59-A6C34878D82A}">
                    <a16:rowId xmlns:a16="http://schemas.microsoft.com/office/drawing/2014/main" val="3712392159"/>
                  </a:ext>
                </a:extLst>
              </a:tr>
              <a:tr h="3456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Preganglionic Neurotransmitter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Acetylcholine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Acetylcholine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1142703097"/>
                  </a:ext>
                </a:extLst>
              </a:tr>
              <a:tr h="3281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Postganglionic Neurotransmitter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Acetylcholine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Norepinephrine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800087928"/>
                  </a:ext>
                </a:extLst>
              </a:tr>
              <a:tr h="3220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Location of autonomic ganglion?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Close to organ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Close to spinal cord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1511540318"/>
                  </a:ext>
                </a:extLst>
              </a:tr>
              <a:tr h="3212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Innervates adrenal medulla? 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No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Yes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055576296"/>
                  </a:ext>
                </a:extLst>
              </a:tr>
              <a:tr h="4408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When would you observe more activation?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Rest &amp; Digest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Fight &amp; Flight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375960479"/>
                  </a:ext>
                </a:extLst>
              </a:tr>
              <a:tr h="3367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If activated, what is the effect on heart rate?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Slows heart rate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Increases heart rate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772724607"/>
                  </a:ext>
                </a:extLst>
              </a:tr>
              <a:tr h="3247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If activated, what is the effect on breathing?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00" dirty="0">
                          <a:effectLst/>
                        </a:rPr>
                        <a:t>Constricts airways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00" dirty="0">
                          <a:effectLst/>
                        </a:rPr>
                        <a:t>Relaxes airways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3946080994"/>
                  </a:ext>
                </a:extLst>
              </a:tr>
              <a:tr h="91296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Give an example of an organ/function with antagonistic effect.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Constricts pupils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Increases digestion (</a:t>
                      </a:r>
                      <a:r>
                        <a:rPr lang="en-CA" sz="1300" dirty="0" err="1">
                          <a:effectLst/>
                        </a:rPr>
                        <a:t>ie</a:t>
                      </a:r>
                      <a:r>
                        <a:rPr lang="en-CA" sz="1300" dirty="0">
                          <a:effectLst/>
                        </a:rPr>
                        <a:t>. increases bile secretion, stomach motility increased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Increases secretions from pancreas</a:t>
                      </a: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Dilates pupils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Decreases digestion (reduces bile secretions, decreases stomach motility)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Decreases secretions from pancreas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3071148471"/>
                  </a:ext>
                </a:extLst>
              </a:tr>
              <a:tr h="5573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Give an example of a cooperative effect.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Genitalia 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M/induces erection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F/engorgement and secretions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Genitalia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M/induces ejaculation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-"/>
                      </a:pPr>
                      <a:r>
                        <a:rPr lang="en-CA" sz="1300" dirty="0">
                          <a:effectLst/>
                        </a:rPr>
                        <a:t>F/stimulates contractions</a:t>
                      </a:r>
                      <a:endParaRPr lang="en-CA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799" marR="41799" marT="0" marB="0" anchor="ctr"/>
                </a:tc>
                <a:extLst>
                  <a:ext uri="{0D108BD9-81ED-4DB2-BD59-A6C34878D82A}">
                    <a16:rowId xmlns:a16="http://schemas.microsoft.com/office/drawing/2014/main" val="2887685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72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Midterm #2 Review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Dec 16</a:t>
            </a:r>
            <a:r>
              <a:rPr lang="en-CA" sz="2800" baseline="30000" dirty="0">
                <a:cs typeface="Arial Unicode MS"/>
              </a:rPr>
              <a:t>th</a:t>
            </a:r>
            <a:r>
              <a:rPr lang="en-CA" sz="2800" dirty="0">
                <a:cs typeface="Arial Unicode MS"/>
              </a:rPr>
              <a:t>, 2019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Muscle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0AFDA-3E75-44A6-B529-4D3D593C423C}"/>
              </a:ext>
            </a:extLst>
          </p:cNvPr>
          <p:cNvGrpSpPr/>
          <p:nvPr/>
        </p:nvGrpSpPr>
        <p:grpSpPr>
          <a:xfrm>
            <a:off x="252221" y="2372682"/>
            <a:ext cx="2829099" cy="2162037"/>
            <a:chOff x="132076" y="1403574"/>
            <a:chExt cx="3461269" cy="2514554"/>
          </a:xfrm>
        </p:grpSpPr>
        <p:pic>
          <p:nvPicPr>
            <p:cNvPr id="22" name="Picture 4" descr="All structures for SGb .png">
              <a:extLst>
                <a:ext uri="{FF2B5EF4-FFF2-40B4-BE49-F238E27FC236}">
                  <a16:creationId xmlns:a16="http://schemas.microsoft.com/office/drawing/2014/main" id="{9CB0EE89-3FAF-4286-88AA-C5C02CC0DB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2" r="55652" b="63503"/>
            <a:stretch/>
          </p:blipFill>
          <p:spPr bwMode="auto">
            <a:xfrm>
              <a:off x="730797" y="1678780"/>
              <a:ext cx="2514600" cy="2239348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DD9D51-CA25-432E-9E7D-ED6B784C1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00" y="1403574"/>
              <a:ext cx="2416589" cy="53693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Whole Muscle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D170D1-9DA0-4A77-82B9-61562FE83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855" y="2092142"/>
              <a:ext cx="1394490" cy="53693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Fascicle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8DBC4B-D892-4C72-968E-8C248A480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76" y="3381189"/>
              <a:ext cx="3008607" cy="53693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dk1"/>
                  </a:solidFill>
                  <a:latin typeface="+mn-lt"/>
                  <a:ea typeface="+mn-ea"/>
                </a:rPr>
                <a:t>Muscle Cell/Fiber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450746-2E4D-44A2-86F0-754C7DD9C749}"/>
              </a:ext>
            </a:extLst>
          </p:cNvPr>
          <p:cNvGrpSpPr/>
          <p:nvPr/>
        </p:nvGrpSpPr>
        <p:grpSpPr>
          <a:xfrm>
            <a:off x="4104598" y="1687532"/>
            <a:ext cx="7731803" cy="4328256"/>
            <a:chOff x="0" y="499865"/>
            <a:chExt cx="9144000" cy="5215135"/>
          </a:xfrm>
        </p:grpSpPr>
        <p:pic>
          <p:nvPicPr>
            <p:cNvPr id="27" name="Picture 19" descr="Muscle cell only.png">
              <a:extLst>
                <a:ext uri="{FF2B5EF4-FFF2-40B4-BE49-F238E27FC236}">
                  <a16:creationId xmlns:a16="http://schemas.microsoft.com/office/drawing/2014/main" id="{EDFC54EE-1FC0-493B-8198-D5F3F77F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43000"/>
              <a:ext cx="9144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67EEF54-C74F-4A0C-9518-2F15BE3B1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8156" y="499865"/>
              <a:ext cx="1588444" cy="44501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sym typeface="Wingdings" charset="2"/>
                </a:rPr>
                <a:t>S</a:t>
              </a: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arcolemma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790931D-A22A-4B06-BBAD-9C8FD301A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1981200"/>
              <a:ext cx="2705820" cy="44501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Transverse (T) tubules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3A7E660-0005-49BE-8D39-46FBF2EFF2BE}"/>
                </a:ext>
              </a:extLst>
            </p:cNvPr>
            <p:cNvCxnSpPr>
              <a:cxnSpLocks noChangeShapeType="1"/>
              <a:stCxn id="29" idx="1"/>
            </p:cNvCxnSpPr>
            <p:nvPr/>
          </p:nvCxnSpPr>
          <p:spPr bwMode="auto">
            <a:xfrm flipH="1" flipV="1">
              <a:off x="4495800" y="2133601"/>
              <a:ext cx="1447800" cy="7010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E6B2D0-8586-4469-88AE-6BDC16ABFE7A}"/>
                </a:ext>
              </a:extLst>
            </p:cNvPr>
            <p:cNvCxnSpPr>
              <a:cxnSpLocks noChangeShapeType="1"/>
              <a:stCxn id="29" idx="1"/>
            </p:cNvCxnSpPr>
            <p:nvPr/>
          </p:nvCxnSpPr>
          <p:spPr bwMode="auto">
            <a:xfrm flipH="1">
              <a:off x="4876800" y="2203705"/>
              <a:ext cx="1066800" cy="183489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37B770-58FE-499A-BC06-09808A1976EA}"/>
                </a:ext>
              </a:extLst>
            </p:cNvPr>
            <p:cNvCxnSpPr>
              <a:cxnSpLocks noChangeShapeType="1"/>
              <a:stCxn id="29" idx="1"/>
            </p:cNvCxnSpPr>
            <p:nvPr/>
          </p:nvCxnSpPr>
          <p:spPr bwMode="auto">
            <a:xfrm flipH="1">
              <a:off x="4648201" y="2203705"/>
              <a:ext cx="1295399" cy="99669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8EAD113B-D3CE-427D-83C1-2E34D181B4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543300" y="2247900"/>
              <a:ext cx="457200" cy="1600200"/>
            </a:xfrm>
            <a:prstGeom prst="leftBrace">
              <a:avLst>
                <a:gd name="adj1" fmla="val 529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09BFBC-9517-4157-AB43-4347FCF95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0742" y="1531574"/>
              <a:ext cx="2954245" cy="778767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Sarcoplasmic Reticulum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(SR)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628A05-2B55-492F-9229-D402F188A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3124200"/>
              <a:ext cx="2550594" cy="1112524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ea typeface="+mn-ea"/>
                </a:rPr>
                <a:t>Lateral Sac </a:t>
              </a:r>
            </a:p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ea typeface="+mn-ea"/>
                </a:rPr>
                <a:t>(Terminal Cisternae) </a:t>
              </a:r>
            </a:p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+mn-lt"/>
                  <a:ea typeface="+mn-ea"/>
                </a:rPr>
                <a:t>of SR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631050-047B-46F0-B7D2-4CF2143F37E9}"/>
                </a:ext>
              </a:extLst>
            </p:cNvPr>
            <p:cNvCxnSpPr>
              <a:cxnSpLocks noChangeShapeType="1"/>
              <a:stCxn id="35" idx="3"/>
            </p:cNvCxnSpPr>
            <p:nvPr/>
          </p:nvCxnSpPr>
          <p:spPr bwMode="auto">
            <a:xfrm>
              <a:off x="2855394" y="3680462"/>
              <a:ext cx="421206" cy="35813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1463CA3C-C842-4B7A-9D25-BD5C747493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200900" y="2705100"/>
              <a:ext cx="533400" cy="2895600"/>
            </a:xfrm>
            <a:prstGeom prst="leftBrace">
              <a:avLst>
                <a:gd name="adj1" fmla="val 1467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E8C178-707D-436C-841C-8C3C90C80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419600"/>
              <a:ext cx="1225665" cy="44501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64999">
                  <a:srgbClr val="FFFFFF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F9F9F9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</a:rPr>
                <a:t>Myofibril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D87107C-D7BD-463D-84E5-2AF0E3076DB0}"/>
                </a:ext>
              </a:extLst>
            </p:cNvPr>
            <p:cNvCxnSpPr>
              <a:cxnSpLocks noChangeShapeType="1"/>
              <a:stCxn id="34" idx="2"/>
              <a:endCxn id="33" idx="1"/>
            </p:cNvCxnSpPr>
            <p:nvPr/>
          </p:nvCxnSpPr>
          <p:spPr bwMode="auto">
            <a:xfrm>
              <a:off x="3007865" y="2310341"/>
              <a:ext cx="764035" cy="50906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FAFA06-D50A-47BB-BEEE-1F6327639C88}"/>
                </a:ext>
              </a:extLst>
            </p:cNvPr>
            <p:cNvCxnSpPr>
              <a:cxnSpLocks noChangeShapeType="1"/>
              <a:stCxn id="35" idx="3"/>
            </p:cNvCxnSpPr>
            <p:nvPr/>
          </p:nvCxnSpPr>
          <p:spPr bwMode="auto">
            <a:xfrm>
              <a:off x="2855394" y="3680462"/>
              <a:ext cx="1792805" cy="35813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944D12-9286-4BBF-B55A-2E4D110BF3A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92802" y="2340084"/>
            <a:ext cx="2588764" cy="1522963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26CC95-7748-4A9F-BDC6-F54537F277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11333" y="4051020"/>
            <a:ext cx="1618166" cy="1812991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956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Myofibrils and myofilaments.png">
            <a:extLst>
              <a:ext uri="{FF2B5EF4-FFF2-40B4-BE49-F238E27FC236}">
                <a16:creationId xmlns:a16="http://schemas.microsoft.com/office/drawing/2014/main" id="{D8325E99-B5AE-4CFD-B80A-65618C449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375400"/>
            <a:ext cx="6477000" cy="467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DC66E3-C4C6-4BED-8CD5-D3E3677F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1477000"/>
            <a:ext cx="1556195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807F83"/>
                </a:solidFill>
                <a:latin typeface="+mn-lt"/>
                <a:ea typeface="+mn-ea"/>
              </a:rPr>
              <a:t>Myofibril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82F148-D7A5-4BF0-ADFD-F7C6B1102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3534400"/>
            <a:ext cx="2354362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807F83"/>
                </a:solidFill>
                <a:latin typeface="+mn-lt"/>
                <a:ea typeface="+mn-ea"/>
              </a:rPr>
              <a:t>Myofilaments: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D15AE6-1FD2-4E90-B260-3325BA08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4829800"/>
            <a:ext cx="2574936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807F83"/>
                </a:solidFill>
                <a:latin typeface="+mn-lt"/>
                <a:ea typeface="+mn-ea"/>
              </a:rPr>
              <a:t>Thick Myofilament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26839-CA81-470A-ABA7-7CC36940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100" y="4753600"/>
            <a:ext cx="2464329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807F83"/>
                </a:solidFill>
                <a:latin typeface="+mn-lt"/>
                <a:ea typeface="+mn-ea"/>
              </a:rPr>
              <a:t>Thin Myofilament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639B39-5941-43A1-8B7C-EFD08E5EA166}"/>
              </a:ext>
            </a:extLst>
          </p:cNvPr>
          <p:cNvSpPr txBox="1"/>
          <p:nvPr/>
        </p:nvSpPr>
        <p:spPr>
          <a:xfrm>
            <a:off x="5325244" y="222169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</a:t>
            </a:r>
            <a:r>
              <a:rPr lang="en-CA" b="1" dirty="0">
                <a:solidFill>
                  <a:srgbClr val="807F83"/>
                </a:solidFill>
              </a:rPr>
              <a:t>Sarcomere</a:t>
            </a:r>
            <a:r>
              <a:rPr lang="en-CA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E118F7-1E70-4BE6-9F3C-D4C65DC0F4ED}"/>
              </a:ext>
            </a:extLst>
          </p:cNvPr>
          <p:cNvCxnSpPr>
            <a:stCxn id="28" idx="3"/>
          </p:cNvCxnSpPr>
          <p:nvPr/>
        </p:nvCxnSpPr>
        <p:spPr>
          <a:xfrm>
            <a:off x="6837412" y="2406363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760BCC-A412-402C-84F6-15C1FD16083C}"/>
              </a:ext>
            </a:extLst>
          </p:cNvPr>
          <p:cNvCxnSpPr>
            <a:stCxn id="28" idx="1"/>
          </p:cNvCxnSpPr>
          <p:nvPr/>
        </p:nvCxnSpPr>
        <p:spPr>
          <a:xfrm flipH="1">
            <a:off x="4029100" y="2406363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7F36CF5B-1A0F-4A74-AB34-838BA94B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Muscle Structure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F2216A-A92D-4AD3-8EEA-8A1AE7886CD6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BFC915-D06B-454C-BA32-CA310AEC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63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 Myofilament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7" descr="Thin Myofilament 2b.png">
            <a:extLst>
              <a:ext uri="{FF2B5EF4-FFF2-40B4-BE49-F238E27FC236}">
                <a16:creationId xmlns:a16="http://schemas.microsoft.com/office/drawing/2014/main" id="{7DCE1E66-A06C-4C78-8C21-532FB45E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56" y="1698517"/>
            <a:ext cx="889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B1267C-A8D4-40FF-8172-A0B67EED4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656" y="1546117"/>
            <a:ext cx="1273105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DC0000"/>
                </a:solidFill>
                <a:latin typeface="+mn-lt"/>
                <a:ea typeface="+mn-ea"/>
              </a:rPr>
              <a:t>G-Actin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F45D7C-967E-4005-A2C6-89B58F1DEF2E}"/>
              </a:ext>
            </a:extLst>
          </p:cNvPr>
          <p:cNvCxnSpPr>
            <a:cxnSpLocks noChangeShapeType="1"/>
            <a:stCxn id="18" idx="1"/>
          </p:cNvCxnSpPr>
          <p:nvPr/>
        </p:nvCxnSpPr>
        <p:spPr bwMode="auto">
          <a:xfrm flipH="1">
            <a:off x="3667856" y="1807727"/>
            <a:ext cx="685800" cy="65279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0F7FD6-2954-4C5C-8CE9-3A3767534F1B}"/>
              </a:ext>
            </a:extLst>
          </p:cNvPr>
          <p:cNvCxnSpPr>
            <a:cxnSpLocks noChangeShapeType="1"/>
            <a:stCxn id="18" idx="1"/>
          </p:cNvCxnSpPr>
          <p:nvPr/>
        </p:nvCxnSpPr>
        <p:spPr bwMode="auto">
          <a:xfrm flipH="1">
            <a:off x="4201256" y="1807727"/>
            <a:ext cx="152400" cy="72899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F06766-099D-42E6-A13C-501ED6641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9256" y="1165117"/>
            <a:ext cx="2732928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</a:rPr>
              <a:t>Myosin binding sites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31B21-65CE-4851-9B95-A65D13ABC8B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477856" y="1774717"/>
            <a:ext cx="762000" cy="457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8E2526-1737-48F7-992F-C642A26A3F4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31844" y="2079517"/>
            <a:ext cx="912812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A22D68-B5F9-4AA0-8291-DAAB20C81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360" y="3758699"/>
            <a:ext cx="2062937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1884A9"/>
                </a:solidFill>
                <a:latin typeface="+mn-lt"/>
                <a:ea typeface="+mn-ea"/>
              </a:rPr>
              <a:t>Tropomyosin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B1F571-B713-4FA3-9537-29416B699700}"/>
              </a:ext>
            </a:extLst>
          </p:cNvPr>
          <p:cNvCxnSpPr>
            <a:cxnSpLocks noChangeShapeType="1"/>
            <a:stCxn id="24" idx="0"/>
          </p:cNvCxnSpPr>
          <p:nvPr/>
        </p:nvCxnSpPr>
        <p:spPr bwMode="auto">
          <a:xfrm flipV="1">
            <a:off x="8073829" y="2536717"/>
            <a:ext cx="408691" cy="122198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B6DABB-E934-4A96-B52E-967125CAF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334" y="3503306"/>
            <a:ext cx="1483932" cy="52322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935A3E"/>
                </a:solidFill>
                <a:latin typeface="+mn-lt"/>
                <a:ea typeface="+mn-ea"/>
              </a:rPr>
              <a:t>Troponin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5F79A6-C260-49EA-9977-7736364E86FE}"/>
              </a:ext>
            </a:extLst>
          </p:cNvPr>
          <p:cNvCxnSpPr>
            <a:cxnSpLocks noChangeShapeType="1"/>
            <a:stCxn id="26" idx="0"/>
          </p:cNvCxnSpPr>
          <p:nvPr/>
        </p:nvCxnSpPr>
        <p:spPr bwMode="auto">
          <a:xfrm flipV="1">
            <a:off x="4479300" y="3047498"/>
            <a:ext cx="1696435" cy="45580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99104C-2984-4158-8491-B25730DF9ACC}"/>
              </a:ext>
            </a:extLst>
          </p:cNvPr>
          <p:cNvSpPr txBox="1"/>
          <p:nvPr/>
        </p:nvSpPr>
        <p:spPr>
          <a:xfrm>
            <a:off x="1504531" y="4480811"/>
            <a:ext cx="934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G-actin</a:t>
            </a:r>
            <a:r>
              <a:rPr lang="en-CA" dirty="0"/>
              <a:t>: forms alpha-helical chain with other G-actins and contains a </a:t>
            </a:r>
            <a:r>
              <a:rPr lang="en-CA" dirty="0">
                <a:solidFill>
                  <a:srgbClr val="FF0000"/>
                </a:solidFill>
              </a:rPr>
              <a:t>myosin binding site</a:t>
            </a:r>
            <a:endParaRPr lang="en-CA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Tropomyosin</a:t>
            </a:r>
            <a:r>
              <a:rPr lang="en-CA" dirty="0">
                <a:solidFill>
                  <a:srgbClr val="807F83"/>
                </a:solidFill>
              </a:rPr>
              <a:t>: </a:t>
            </a:r>
            <a:r>
              <a:rPr lang="en-CA" dirty="0"/>
              <a:t>in relaxed state, tropomyosin works to </a:t>
            </a:r>
            <a:r>
              <a:rPr lang="en-CA" dirty="0">
                <a:solidFill>
                  <a:srgbClr val="FF0000"/>
                </a:solidFill>
              </a:rPr>
              <a:t>cover the myosin binding sites </a:t>
            </a:r>
            <a:r>
              <a:rPr lang="en-CA" dirty="0"/>
              <a:t>on g-actin</a:t>
            </a:r>
            <a:endParaRPr lang="en-CA" dirty="0">
              <a:solidFill>
                <a:srgbClr val="807F83"/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Troponin</a:t>
            </a:r>
            <a:r>
              <a:rPr lang="en-CA" dirty="0">
                <a:solidFill>
                  <a:srgbClr val="807F83"/>
                </a:solidFill>
              </a:rPr>
              <a:t>: </a:t>
            </a:r>
            <a:r>
              <a:rPr lang="en-CA" dirty="0"/>
              <a:t>attached to tropomyosin and actin to </a:t>
            </a:r>
            <a:r>
              <a:rPr lang="en-CA" dirty="0">
                <a:solidFill>
                  <a:srgbClr val="FF0000"/>
                </a:solidFill>
              </a:rPr>
              <a:t>hold tropomyosin over the myosin binding sites</a:t>
            </a:r>
            <a:r>
              <a:rPr lang="en-CA" dirty="0"/>
              <a:t> in relaxed state</a:t>
            </a:r>
            <a:endParaRPr lang="en-CA" dirty="0">
              <a:solidFill>
                <a:srgbClr val="807F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93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Thick Myofilament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6" descr="Thick myofilament 2.png">
            <a:extLst>
              <a:ext uri="{FF2B5EF4-FFF2-40B4-BE49-F238E27FC236}">
                <a16:creationId xmlns:a16="http://schemas.microsoft.com/office/drawing/2014/main" id="{C222E5DD-5679-428A-9A1C-C63963DE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57" y="1297577"/>
            <a:ext cx="5416909" cy="310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3219FB-6D87-4AD4-828B-900FF60DB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087" y="2263006"/>
            <a:ext cx="2270365" cy="4308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srgbClr val="DC0000"/>
                </a:solidFill>
                <a:latin typeface="+mn-lt"/>
                <a:ea typeface="+mn-ea"/>
              </a:rPr>
              <a:t>Actin binding sites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8038EE-A0EE-4636-A10F-51CE01E3E8A2}"/>
              </a:ext>
            </a:extLst>
          </p:cNvPr>
          <p:cNvCxnSpPr>
            <a:cxnSpLocks noChangeShapeType="1"/>
            <a:stCxn id="18" idx="2"/>
          </p:cNvCxnSpPr>
          <p:nvPr/>
        </p:nvCxnSpPr>
        <p:spPr bwMode="auto">
          <a:xfrm flipH="1">
            <a:off x="7575087" y="2693893"/>
            <a:ext cx="1135183" cy="33990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1E1854-292F-4AEE-9F6C-979BF97EFA8D}"/>
              </a:ext>
            </a:extLst>
          </p:cNvPr>
          <p:cNvCxnSpPr>
            <a:cxnSpLocks noChangeShapeType="1"/>
            <a:stCxn id="18" idx="2"/>
          </p:cNvCxnSpPr>
          <p:nvPr/>
        </p:nvCxnSpPr>
        <p:spPr bwMode="auto">
          <a:xfrm flipH="1">
            <a:off x="7960309" y="2693893"/>
            <a:ext cx="749961" cy="50844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627467-222E-4AC8-81EF-AA7FECDCB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4405" y="3564882"/>
            <a:ext cx="1582100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</a:rPr>
              <a:t>Myosin Tail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07ABC-94A0-4846-A4DD-3C5AA2EAB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550" y="2802820"/>
            <a:ext cx="1822550" cy="46166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</a:rPr>
              <a:t>Myosin 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89CA0-8A85-4185-8071-060AA5AE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614" y="4019733"/>
            <a:ext cx="2338525" cy="83099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FFC000"/>
                </a:solidFill>
                <a:latin typeface="+mn-lt"/>
                <a:ea typeface="+mn-ea"/>
              </a:rPr>
              <a:t>ATP binding sites</a:t>
            </a:r>
          </a:p>
          <a:p>
            <a:pPr algn="ctr">
              <a:defRPr/>
            </a:pPr>
            <a:r>
              <a:rPr lang="en-US" sz="2400" dirty="0">
                <a:solidFill>
                  <a:srgbClr val="FFC000"/>
                </a:solidFill>
                <a:latin typeface="+mn-lt"/>
                <a:ea typeface="+mn-ea"/>
              </a:rPr>
              <a:t>(ATPase)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F55E5-33C0-4B1B-8B04-79E4DCCED52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727487" y="3300079"/>
            <a:ext cx="402528" cy="719654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4EA403-2704-4B4C-B6FF-5A847A2D1EC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74120" y="3466018"/>
            <a:ext cx="155895" cy="55371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4AE13F-EB2F-4929-910F-CA0191B28E3C}"/>
              </a:ext>
            </a:extLst>
          </p:cNvPr>
          <p:cNvSpPr txBox="1"/>
          <p:nvPr/>
        </p:nvSpPr>
        <p:spPr>
          <a:xfrm>
            <a:off x="1518899" y="4711467"/>
            <a:ext cx="876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Thick filament contains many myosin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Each head has a binding site for </a:t>
            </a:r>
            <a:r>
              <a:rPr lang="en-CA" dirty="0">
                <a:solidFill>
                  <a:srgbClr val="FF0000"/>
                </a:solidFill>
              </a:rPr>
              <a:t>Actin</a:t>
            </a:r>
            <a:r>
              <a:rPr lang="en-CA" dirty="0"/>
              <a:t> and an </a:t>
            </a:r>
            <a:r>
              <a:rPr lang="en-CA" dirty="0">
                <a:solidFill>
                  <a:srgbClr val="FF0000"/>
                </a:solidFill>
              </a:rPr>
              <a:t>ATPase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Breaks down </a:t>
            </a:r>
            <a:r>
              <a:rPr lang="en-CA" dirty="0">
                <a:solidFill>
                  <a:srgbClr val="FF0000"/>
                </a:solidFill>
              </a:rPr>
              <a:t>ATP</a:t>
            </a:r>
            <a:r>
              <a:rPr lang="en-CA" dirty="0"/>
              <a:t> into </a:t>
            </a:r>
            <a:r>
              <a:rPr lang="en-CA" dirty="0">
                <a:solidFill>
                  <a:srgbClr val="FF0000"/>
                </a:solidFill>
              </a:rPr>
              <a:t>ADP + P</a:t>
            </a:r>
            <a:r>
              <a:rPr lang="en-CA" baseline="-25000" dirty="0">
                <a:solidFill>
                  <a:srgbClr val="FF0000"/>
                </a:solidFill>
              </a:rPr>
              <a:t>i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and releases energy for contraction</a:t>
            </a:r>
          </a:p>
        </p:txBody>
      </p:sp>
    </p:spTree>
    <p:extLst>
      <p:ext uri="{BB962C8B-B14F-4D97-AF65-F5344CB8AC3E}">
        <p14:creationId xmlns:p14="http://schemas.microsoft.com/office/powerpoint/2010/main" val="309819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Sarcomere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3" name="Picture 2" descr="http://droualb.faculty.mjc.edu/Lecture%20Notes/Unit%203/myosin_thick_myofilaments.jpg">
            <a:extLst>
              <a:ext uri="{FF2B5EF4-FFF2-40B4-BE49-F238E27FC236}">
                <a16:creationId xmlns:a16="http://schemas.microsoft.com/office/drawing/2014/main" id="{633D2317-371E-4749-8F52-04D38F39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226" y="929924"/>
            <a:ext cx="6540059" cy="385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D3B4CF-5C32-4B67-A095-6F0D07EB47A2}"/>
              </a:ext>
            </a:extLst>
          </p:cNvPr>
          <p:cNvCxnSpPr>
            <a:cxnSpLocks/>
          </p:cNvCxnSpPr>
          <p:nvPr/>
        </p:nvCxnSpPr>
        <p:spPr>
          <a:xfrm flipV="1">
            <a:off x="3061973" y="1323852"/>
            <a:ext cx="1628078" cy="33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65109E-73DD-42C9-801E-32389EC4A042}"/>
              </a:ext>
            </a:extLst>
          </p:cNvPr>
          <p:cNvCxnSpPr>
            <a:cxnSpLocks/>
          </p:cNvCxnSpPr>
          <p:nvPr/>
        </p:nvCxnSpPr>
        <p:spPr>
          <a:xfrm>
            <a:off x="3061973" y="1357181"/>
            <a:ext cx="1471961" cy="271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AEE904-68A2-420F-BDDC-96B75CEC3BCC}"/>
              </a:ext>
            </a:extLst>
          </p:cNvPr>
          <p:cNvSpPr txBox="1"/>
          <p:nvPr/>
        </p:nvSpPr>
        <p:spPr>
          <a:xfrm>
            <a:off x="1534256" y="1139186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 Filaments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BC1E5-BA05-4550-8E98-356381AF1897}"/>
              </a:ext>
            </a:extLst>
          </p:cNvPr>
          <p:cNvSpPr txBox="1"/>
          <p:nvPr/>
        </p:nvSpPr>
        <p:spPr>
          <a:xfrm>
            <a:off x="1534256" y="2211686"/>
            <a:ext cx="16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Thick Filaments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F0C18A-3961-446B-9BF9-2714B5AA156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99584" y="2264263"/>
            <a:ext cx="1891911" cy="132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5C5046-33EB-486B-A6B4-46FA7675E1A7}"/>
              </a:ext>
            </a:extLst>
          </p:cNvPr>
          <p:cNvSpPr txBox="1"/>
          <p:nvPr/>
        </p:nvSpPr>
        <p:spPr>
          <a:xfrm>
            <a:off x="1713768" y="4538459"/>
            <a:ext cx="8764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Z-line</a:t>
            </a:r>
            <a:r>
              <a:rPr lang="en-CA" dirty="0"/>
              <a:t>: where thin myofilaments are joined together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Sarcomere</a:t>
            </a:r>
            <a:r>
              <a:rPr lang="en-CA" dirty="0"/>
              <a:t>: area between the z-lines, which is smallest functional unit of muscle</a:t>
            </a:r>
          </a:p>
          <a:p>
            <a:endParaRPr lang="en-CA" dirty="0">
              <a:solidFill>
                <a:srgbClr val="807F83"/>
              </a:solidFill>
            </a:endParaRPr>
          </a:p>
          <a:p>
            <a:r>
              <a:rPr lang="en-CA" dirty="0"/>
              <a:t>Myosin head binds to G-actin on thin filament forming a </a:t>
            </a:r>
            <a:r>
              <a:rPr lang="en-CA" dirty="0">
                <a:solidFill>
                  <a:srgbClr val="FF0000"/>
                </a:solidFill>
              </a:rPr>
              <a:t>cross-bridge</a:t>
            </a:r>
            <a:r>
              <a:rPr lang="en-CA" dirty="0"/>
              <a:t>. A </a:t>
            </a:r>
            <a:r>
              <a:rPr lang="en-CA" dirty="0">
                <a:solidFill>
                  <a:srgbClr val="FF0000"/>
                </a:solidFill>
              </a:rPr>
              <a:t>Power Stroke </a:t>
            </a:r>
            <a:r>
              <a:rPr lang="en-CA" dirty="0"/>
              <a:t>is initiated an a muscle contraction will occur.</a:t>
            </a:r>
          </a:p>
        </p:txBody>
      </p:sp>
      <p:pic>
        <p:nvPicPr>
          <p:cNvPr id="24" name="Picture 7" descr="Thin Myofilament 2b.png">
            <a:extLst>
              <a:ext uri="{FF2B5EF4-FFF2-40B4-BE49-F238E27FC236}">
                <a16:creationId xmlns:a16="http://schemas.microsoft.com/office/drawing/2014/main" id="{90F6BD31-4A62-45DB-8F0A-82562DBD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39"/>
          <a:stretch/>
        </p:blipFill>
        <p:spPr bwMode="auto">
          <a:xfrm>
            <a:off x="9255348" y="2976120"/>
            <a:ext cx="1422907" cy="73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F60895-93B1-4ACE-A1C0-CF5B29F3AF30}"/>
              </a:ext>
            </a:extLst>
          </p:cNvPr>
          <p:cNvCxnSpPr/>
          <p:nvPr/>
        </p:nvCxnSpPr>
        <p:spPr>
          <a:xfrm flipV="1">
            <a:off x="9061329" y="3464762"/>
            <a:ext cx="905472" cy="501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0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Sliding-Filament Theory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FCD85-1F7D-4773-A743-650B11A5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40" y="1392248"/>
            <a:ext cx="7219751" cy="4416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966812-3841-4473-967D-1E777181700F}"/>
              </a:ext>
            </a:extLst>
          </p:cNvPr>
          <p:cNvSpPr txBox="1"/>
          <p:nvPr/>
        </p:nvSpPr>
        <p:spPr>
          <a:xfrm>
            <a:off x="282911" y="1579190"/>
            <a:ext cx="44869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Ca</a:t>
            </a:r>
            <a:r>
              <a:rPr lang="en-US" baseline="30000" dirty="0"/>
              <a:t>2+ </a:t>
            </a:r>
            <a:r>
              <a:rPr lang="en-US" dirty="0"/>
              <a:t>binds </a:t>
            </a:r>
            <a:r>
              <a:rPr lang="en-US" dirty="0">
                <a:solidFill>
                  <a:srgbClr val="FF0000"/>
                </a:solidFill>
              </a:rPr>
              <a:t>troponin</a:t>
            </a:r>
            <a:r>
              <a:rPr lang="en-US" dirty="0"/>
              <a:t>, causes </a:t>
            </a:r>
            <a:r>
              <a:rPr lang="en-US" dirty="0">
                <a:solidFill>
                  <a:srgbClr val="FF0000"/>
                </a:solidFill>
              </a:rPr>
              <a:t>tropomyosin</a:t>
            </a:r>
            <a:r>
              <a:rPr lang="en-US" dirty="0"/>
              <a:t> to roll off and expose </a:t>
            </a:r>
            <a:r>
              <a:rPr lang="en-US" dirty="0">
                <a:solidFill>
                  <a:srgbClr val="FF0000"/>
                </a:solidFill>
              </a:rPr>
              <a:t>myosin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binding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site</a:t>
            </a:r>
          </a:p>
          <a:p>
            <a:pPr marL="342900" indent="-342900">
              <a:buAutoNum type="arabicPeriod"/>
            </a:pPr>
            <a:r>
              <a:rPr lang="en-US" dirty="0"/>
              <a:t>Myosin head binds actin binding site, </a:t>
            </a:r>
            <a:r>
              <a:rPr lang="en-US" dirty="0">
                <a:solidFill>
                  <a:srgbClr val="FF0000"/>
                </a:solidFill>
              </a:rPr>
              <a:t>cross-bridge </a:t>
            </a:r>
            <a:r>
              <a:rPr lang="en-US" dirty="0"/>
              <a:t>formation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released from myosin head causing </a:t>
            </a:r>
            <a:r>
              <a:rPr lang="en-US" dirty="0">
                <a:solidFill>
                  <a:srgbClr val="FF0000"/>
                </a:solidFill>
              </a:rPr>
              <a:t>power stroke </a:t>
            </a:r>
            <a:r>
              <a:rPr lang="en-US" dirty="0"/>
              <a:t>(muscle contraction)</a:t>
            </a:r>
          </a:p>
          <a:p>
            <a:pPr marL="342900" indent="-342900">
              <a:buAutoNum type="arabicPeriod"/>
            </a:pPr>
            <a:r>
              <a:rPr lang="en-US" dirty="0"/>
              <a:t>ADP released, myosin still bound to actin until new </a:t>
            </a:r>
            <a:r>
              <a:rPr lang="en-US" dirty="0">
                <a:solidFill>
                  <a:srgbClr val="FF0000"/>
                </a:solidFill>
              </a:rPr>
              <a:t>ATP</a:t>
            </a:r>
            <a:r>
              <a:rPr lang="en-US" dirty="0"/>
              <a:t> attached, myosin head detaches (</a:t>
            </a:r>
            <a:r>
              <a:rPr lang="en-US" dirty="0">
                <a:solidFill>
                  <a:srgbClr val="FF0000"/>
                </a:solidFill>
              </a:rPr>
              <a:t>cross-bridge</a:t>
            </a:r>
            <a:r>
              <a:rPr lang="en-US" dirty="0"/>
              <a:t> broken)</a:t>
            </a:r>
          </a:p>
          <a:p>
            <a:pPr marL="342900" indent="-342900">
              <a:buAutoNum type="arabicPeriod"/>
            </a:pPr>
            <a:r>
              <a:rPr lang="en-US" dirty="0"/>
              <a:t>ATP hydrolyzed to ADP + P</a:t>
            </a:r>
            <a:r>
              <a:rPr lang="en-US" baseline="-25000" dirty="0"/>
              <a:t>i</a:t>
            </a:r>
          </a:p>
          <a:p>
            <a:pPr marL="342900" indent="-342900">
              <a:buAutoNum type="arabicPeriod"/>
            </a:pPr>
            <a:endParaRPr lang="en-US" baseline="-25000" dirty="0"/>
          </a:p>
          <a:p>
            <a:r>
              <a:rPr lang="en-US" dirty="0">
                <a:solidFill>
                  <a:srgbClr val="FF0000"/>
                </a:solidFill>
              </a:rPr>
              <a:t>Cross-bridge</a:t>
            </a:r>
            <a:r>
              <a:rPr lang="en-US" dirty="0"/>
              <a:t> is the connection of myosin head to actin (once binding site is clear). Cross-bridge will allow power stroke to occur (muscle contraction)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9A5B0F-8A63-4077-8C40-B99839B5125A}"/>
              </a:ext>
            </a:extLst>
          </p:cNvPr>
          <p:cNvSpPr/>
          <p:nvPr/>
        </p:nvSpPr>
        <p:spPr>
          <a:xfrm>
            <a:off x="7237562" y="1346529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7C514-AD12-426D-BD64-12B42FC74539}"/>
              </a:ext>
            </a:extLst>
          </p:cNvPr>
          <p:cNvSpPr/>
          <p:nvPr/>
        </p:nvSpPr>
        <p:spPr>
          <a:xfrm>
            <a:off x="9661584" y="1346529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7C8E4C-C09B-4468-9D02-9745E0CD1FEE}"/>
              </a:ext>
            </a:extLst>
          </p:cNvPr>
          <p:cNvSpPr/>
          <p:nvPr/>
        </p:nvSpPr>
        <p:spPr>
          <a:xfrm>
            <a:off x="9652958" y="3571336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BF3BC-5F30-4083-A2B7-10E7A74C42C2}"/>
              </a:ext>
            </a:extLst>
          </p:cNvPr>
          <p:cNvSpPr/>
          <p:nvPr/>
        </p:nvSpPr>
        <p:spPr>
          <a:xfrm>
            <a:off x="7237562" y="3571336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B29896-843D-4C29-A72F-B7CA076EC0F4}"/>
              </a:ext>
            </a:extLst>
          </p:cNvPr>
          <p:cNvSpPr/>
          <p:nvPr/>
        </p:nvSpPr>
        <p:spPr>
          <a:xfrm>
            <a:off x="4822166" y="3571335"/>
            <a:ext cx="2415396" cy="222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7F36CF5B-1A0F-4A74-AB34-838BA94B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Neuromuscular Junction and Sarcomere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227F88-1826-4D70-84C1-A4AA66131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" t="1647" r="1904" b="5788"/>
          <a:stretch/>
        </p:blipFill>
        <p:spPr>
          <a:xfrm>
            <a:off x="3148149" y="938656"/>
            <a:ext cx="5895702" cy="49806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CAE42B-91C2-4DF1-B72E-98551E5BCCD9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14CD47-4CB6-46F8-9ED6-EA909EE66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35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3"/>
            <a:ext cx="10515600" cy="116629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Muscle twitch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D81197-6C59-44C9-8BBB-41D42DAF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93"/>
            <a:ext cx="10515600" cy="1166295"/>
          </a:xfrm>
        </p:spPr>
        <p:txBody>
          <a:bodyPr>
            <a:normAutofit/>
          </a:bodyPr>
          <a:lstStyle/>
          <a:p>
            <a:r>
              <a:rPr lang="en-US" dirty="0"/>
              <a:t>Result of one AP from the motor neuron </a:t>
            </a:r>
          </a:p>
          <a:p>
            <a:r>
              <a:rPr lang="en-US" dirty="0"/>
              <a:t>Difference in AP duration vs. twitch duration = allows summation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://legacy.owensboro.kctcs.edu/gcaplan/anat/images/Image383.gif">
            <a:extLst>
              <a:ext uri="{FF2B5EF4-FFF2-40B4-BE49-F238E27FC236}">
                <a16:creationId xmlns:a16="http://schemas.microsoft.com/office/drawing/2014/main" id="{CD2AA75C-3597-4A70-8202-031735E95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4" y="2655371"/>
            <a:ext cx="4362650" cy="328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D698B7-6D43-4CF7-96C7-8D7E61E8B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365" y="2519741"/>
            <a:ext cx="5113457" cy="34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3"/>
            <a:ext cx="10515600" cy="85677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Grading of muscle contraction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D81197-6C59-44C9-8BBB-41D42DAF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441"/>
            <a:ext cx="10515600" cy="4599292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Recruitment</a:t>
            </a:r>
          </a:p>
          <a:p>
            <a:pPr lvl="1"/>
            <a:r>
              <a:rPr lang="en-US" dirty="0"/>
              <a:t>Recruiting additional motor units</a:t>
            </a:r>
          </a:p>
          <a:p>
            <a:pPr lvl="1"/>
            <a:r>
              <a:rPr lang="en-US" dirty="0"/>
              <a:t>e.g. motor unit 1 innervates 6 fibers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Summation</a:t>
            </a:r>
          </a:p>
          <a:p>
            <a:pPr lvl="1"/>
            <a:r>
              <a:rPr lang="en-US" dirty="0"/>
              <a:t>Increase the twitch frequency in the same motor unit (summation)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D5625-7FE6-4BA6-BD31-723CDF90F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97" y="1056441"/>
            <a:ext cx="2462036" cy="2309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CDD978-2B43-469C-98D4-5E508FF0F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50"/>
          <a:stretch/>
        </p:blipFill>
        <p:spPr>
          <a:xfrm>
            <a:off x="3732662" y="3980058"/>
            <a:ext cx="3899665" cy="2035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3E113-45F5-43D6-A275-7293A99FF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33" y="1520821"/>
            <a:ext cx="3344130" cy="18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5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3"/>
            <a:ext cx="10515600" cy="116629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Tetanus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D81197-6C59-44C9-8BBB-41D42DAF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356"/>
            <a:ext cx="5788378" cy="4504265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Unfused tetanic contraction (or unfused tetanus)</a:t>
            </a:r>
          </a:p>
          <a:p>
            <a:pPr lvl="1"/>
            <a:r>
              <a:rPr lang="en-US" dirty="0"/>
              <a:t>Medium to high frequency APs will cause twitches to summate </a:t>
            </a:r>
          </a:p>
          <a:p>
            <a:pPr lvl="1"/>
            <a:r>
              <a:rPr lang="en-US" dirty="0"/>
              <a:t>Still has time to relax before next twitch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Complete tetanus</a:t>
            </a:r>
          </a:p>
          <a:p>
            <a:pPr lvl="1"/>
            <a:r>
              <a:rPr lang="en-US" dirty="0"/>
              <a:t>At very high frequencies there is no relaxation between twitches</a:t>
            </a:r>
          </a:p>
          <a:p>
            <a:pPr lvl="1"/>
            <a:r>
              <a:rPr lang="en-US" dirty="0"/>
              <a:t>Twitches will summate to form smooth, sustained contraction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5543C-61B2-4BAC-BAA9-75CCFAB1B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49"/>
          <a:stretch/>
        </p:blipFill>
        <p:spPr>
          <a:xfrm>
            <a:off x="7940222" y="842212"/>
            <a:ext cx="3182987" cy="2725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DCE336-95A9-415D-8411-96AE3D8BBF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57"/>
          <a:stretch/>
        </p:blipFill>
        <p:spPr>
          <a:xfrm>
            <a:off x="7624823" y="3657600"/>
            <a:ext cx="3482666" cy="23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Chapter 4: Endocrinology</a:t>
            </a:r>
          </a:p>
          <a:p>
            <a:r>
              <a:rPr lang="en-CA" sz="3200" dirty="0"/>
              <a:t>Chapter 5: Autonomic Nervous System</a:t>
            </a:r>
          </a:p>
          <a:p>
            <a:r>
              <a:rPr lang="en-CA" sz="3200" dirty="0"/>
              <a:t>Chapter 6: Muscle Physiology</a:t>
            </a:r>
          </a:p>
          <a:p>
            <a:r>
              <a:rPr lang="en-CA" sz="3200" dirty="0"/>
              <a:t>Chapter 7: Cardiovascular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76847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physiological responses results from sympathetic action? 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8137"/>
            <a:ext cx="10515600" cy="39710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200" dirty="0"/>
              <a:t>increase in heart rate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constriction of blood vessels 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stimulation of  gluconeogenesis/glycogenolysis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all the above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1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76847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two branches of the autonomic nervous system display which of the following properties?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8137"/>
            <a:ext cx="10515600" cy="39710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200" dirty="0"/>
              <a:t>up-down regulation by tonic control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antagonistic control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preservation of homeostasis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All of the above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Cardiovascular</a:t>
            </a:r>
            <a:br>
              <a:rPr lang="en-CA" sz="4400" b="1" dirty="0">
                <a:solidFill>
                  <a:srgbClr val="4F2683"/>
                </a:solidFill>
                <a:latin typeface="+mn-lt"/>
              </a:rPr>
            </a:br>
            <a:r>
              <a:rPr lang="en-US" sz="4400" b="1" dirty="0">
                <a:solidFill>
                  <a:srgbClr val="FF0000"/>
                </a:solidFill>
                <a:latin typeface="+mn-lt"/>
              </a:rPr>
              <a:t>20-22 Questions on exam</a:t>
            </a:r>
            <a:endParaRPr lang="en-CA" sz="5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586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 of the cardiovascular system</a:t>
            </a:r>
            <a:endParaRPr lang="en-US" sz="4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431483" cy="34520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600" dirty="0"/>
              <a:t>Transports </a:t>
            </a:r>
            <a:r>
              <a:rPr lang="en-CA" sz="2600" dirty="0">
                <a:solidFill>
                  <a:srgbClr val="FF0000"/>
                </a:solidFill>
              </a:rPr>
              <a:t>oxygen</a:t>
            </a:r>
            <a:r>
              <a:rPr lang="en-CA" sz="2600" dirty="0"/>
              <a:t> and </a:t>
            </a:r>
            <a:r>
              <a:rPr lang="en-CA" sz="2600" dirty="0">
                <a:solidFill>
                  <a:srgbClr val="FF0000"/>
                </a:solidFill>
              </a:rPr>
              <a:t>nutrients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Removes </a:t>
            </a:r>
            <a:r>
              <a:rPr lang="en-CA" sz="2600" dirty="0">
                <a:solidFill>
                  <a:srgbClr val="FF0000"/>
                </a:solidFill>
              </a:rPr>
              <a:t>carbon dioxide </a:t>
            </a:r>
            <a:r>
              <a:rPr lang="en-CA" sz="2600" dirty="0"/>
              <a:t>and </a:t>
            </a:r>
            <a:r>
              <a:rPr lang="en-CA" sz="2600" dirty="0">
                <a:solidFill>
                  <a:srgbClr val="FF0000"/>
                </a:solidFill>
              </a:rPr>
              <a:t>waste</a:t>
            </a:r>
            <a:r>
              <a:rPr lang="en-CA" sz="26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Regulates </a:t>
            </a:r>
            <a:r>
              <a:rPr lang="en-CA" sz="2600" dirty="0">
                <a:solidFill>
                  <a:srgbClr val="FF0000"/>
                </a:solidFill>
              </a:rPr>
              <a:t>body temperature </a:t>
            </a:r>
            <a:r>
              <a:rPr lang="en-CA" sz="2600" dirty="0"/>
              <a:t>and </a:t>
            </a:r>
            <a:r>
              <a:rPr lang="en-CA" sz="2600" dirty="0">
                <a:solidFill>
                  <a:srgbClr val="FF0000"/>
                </a:solidFill>
              </a:rPr>
              <a:t>pH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600" dirty="0"/>
              <a:t>Transports and distributes </a:t>
            </a:r>
            <a:r>
              <a:rPr lang="en-CA" sz="2600" dirty="0">
                <a:solidFill>
                  <a:srgbClr val="FF0000"/>
                </a:solidFill>
              </a:rPr>
              <a:t>hormones</a:t>
            </a:r>
            <a:r>
              <a:rPr lang="en-CA" sz="2600" dirty="0"/>
              <a:t> throughout the body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2988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volume distribution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146964" cy="456497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Total Blood Volume (TBV)</a:t>
            </a:r>
            <a:r>
              <a:rPr lang="en-US" sz="2600" dirty="0"/>
              <a:t> = 5 liters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Heart and Pulmonary circ.</a:t>
            </a:r>
            <a:r>
              <a:rPr lang="en-US" sz="2600" dirty="0"/>
              <a:t> = 15%</a:t>
            </a:r>
          </a:p>
          <a:p>
            <a:r>
              <a:rPr lang="en-US" sz="2600" dirty="0">
                <a:solidFill>
                  <a:srgbClr val="FF0000"/>
                </a:solidFill>
              </a:rPr>
              <a:t>Systemic arteries/arterioles</a:t>
            </a:r>
            <a:r>
              <a:rPr lang="en-US" sz="2600" dirty="0"/>
              <a:t> = 10%</a:t>
            </a:r>
          </a:p>
          <a:p>
            <a:pPr lvl="1"/>
            <a:r>
              <a:rPr lang="en-US" sz="2200" dirty="0"/>
              <a:t>distribution vessels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Systemic capillaries </a:t>
            </a:r>
            <a:r>
              <a:rPr lang="en-US" sz="2600" dirty="0"/>
              <a:t>= 5%</a:t>
            </a:r>
          </a:p>
          <a:p>
            <a:pPr lvl="1"/>
            <a:r>
              <a:rPr lang="en-US" sz="2200" dirty="0"/>
              <a:t>exchange vessels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Systemic veins/venules</a:t>
            </a:r>
            <a:r>
              <a:rPr lang="en-US" sz="2600" dirty="0"/>
              <a:t>= 70%</a:t>
            </a:r>
          </a:p>
          <a:p>
            <a:pPr lvl="1"/>
            <a:r>
              <a:rPr lang="en-US" sz="2200" dirty="0"/>
              <a:t>capacitance vessels</a:t>
            </a:r>
          </a:p>
          <a:p>
            <a:pPr lvl="1"/>
            <a:r>
              <a:rPr lang="en-US" sz="2200" dirty="0"/>
              <a:t>low pressure, require valves to stop backflow 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92108-87EB-47D6-8CE1-019E1823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820" y="1041621"/>
            <a:ext cx="3432517" cy="49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49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pairings is NOT correct?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200" dirty="0"/>
              <a:t>primary artery of the systemic circulation → aorta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narrow end of the heart that points downward → base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valve between ventricle and a main artery → semilunar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tough membranous sac that encases the heart → pericardium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all of the above are true.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77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Heart Flow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7A9C5-07AA-4E2B-91A2-53C8C865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6" y="1095919"/>
            <a:ext cx="4992732" cy="4843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6A833-DEA9-4690-B898-CF677113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32" y="1095920"/>
            <a:ext cx="5299474" cy="48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7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_______ supply blood to the heart muscle itself.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200" dirty="0"/>
              <a:t>coronary arteries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coronary veins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pulmonary arteries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pulmonary veins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5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812018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is the correct sequence for the spread of cardiac action potentials?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392749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200" dirty="0"/>
              <a:t>SA node → internodal pathways → AV node → AV bundle → bundle branches → Purkinje fibers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SA node → AV node → internodal pathways → AV bundle → bundle branches → Purkinje fibers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SA node → internodal pathways → AV node → bundle branches → AV bundle → Purkinje fibers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SA node → internodal pathways → AV node → AV bundle → Purkinje fibers → bundle branches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76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Flow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C5A51-6206-41C8-B29A-6CAD4D029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29" y="3565955"/>
            <a:ext cx="4097638" cy="23732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7261AC-F7F0-4C2D-968D-5648689B5C74}"/>
              </a:ext>
            </a:extLst>
          </p:cNvPr>
          <p:cNvSpPr/>
          <p:nvPr/>
        </p:nvSpPr>
        <p:spPr>
          <a:xfrm>
            <a:off x="1983813" y="4744223"/>
            <a:ext cx="1706880" cy="918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EBD00F-A5C6-43AB-9C7B-8269176FC97B}"/>
              </a:ext>
            </a:extLst>
          </p:cNvPr>
          <p:cNvSpPr/>
          <p:nvPr/>
        </p:nvSpPr>
        <p:spPr>
          <a:xfrm>
            <a:off x="5522987" y="3565955"/>
            <a:ext cx="1160446" cy="46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CA5C04-0EEE-4DB8-8ED4-04938592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374194"/>
            <a:ext cx="5215701" cy="421160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 Node</a:t>
            </a:r>
            <a:r>
              <a:rPr lang="en-US" sz="2400" dirty="0"/>
              <a:t>: Pacemaker of the heart </a:t>
            </a:r>
          </a:p>
          <a:p>
            <a:pPr lvl="1"/>
            <a:r>
              <a:rPr lang="en-US" sz="2000" dirty="0"/>
              <a:t>How does it generate fast spontaneous APs?</a:t>
            </a:r>
          </a:p>
          <a:p>
            <a:pPr marL="1371600" lvl="2" indent="-514350">
              <a:buAutoNum type="alphaLcPeriod"/>
            </a:pPr>
            <a:r>
              <a:rPr lang="en-US" sz="1800" dirty="0"/>
              <a:t>Permeability to Na</a:t>
            </a:r>
            <a:r>
              <a:rPr lang="en-US" sz="1800" baseline="30000" dirty="0"/>
              <a:t>+</a:t>
            </a:r>
            <a:r>
              <a:rPr lang="en-US" sz="1800" dirty="0"/>
              <a:t> and Ca</a:t>
            </a:r>
            <a:r>
              <a:rPr lang="en-US" sz="1800" baseline="30000" dirty="0"/>
              <a:t>2+</a:t>
            </a:r>
          </a:p>
          <a:p>
            <a:pPr marL="1371600" lvl="2" indent="-514350">
              <a:buAutoNum type="alphaLcPeriod"/>
            </a:pPr>
            <a:r>
              <a:rPr lang="en-US" sz="1800" dirty="0"/>
              <a:t>Permeability to K</a:t>
            </a:r>
            <a:r>
              <a:rPr lang="en-US" sz="1800" baseline="30000" dirty="0"/>
              <a:t>+</a:t>
            </a:r>
          </a:p>
          <a:p>
            <a:pPr marL="857250" lvl="1" indent="-457200"/>
            <a:r>
              <a:rPr lang="en-US" sz="2000" dirty="0"/>
              <a:t>These properties naturally bring the cell to threshold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B6CF6-B38A-4920-8E71-76EB2B50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67" y="1297577"/>
            <a:ext cx="5134495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Midterm Information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When</a:t>
            </a:r>
            <a:r>
              <a:rPr lang="en-US" sz="3200" dirty="0"/>
              <a:t>: December 19</a:t>
            </a:r>
            <a:r>
              <a:rPr lang="en-US" sz="3200" baseline="30000" dirty="0"/>
              <a:t>th</a:t>
            </a:r>
            <a:r>
              <a:rPr lang="en-US" sz="3200" dirty="0"/>
              <a:t> from 9am-10am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What</a:t>
            </a:r>
            <a:r>
              <a:rPr lang="en-US" sz="3200" dirty="0"/>
              <a:t>: 35 multiple choice 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Endocrinology (</a:t>
            </a:r>
            <a:r>
              <a:rPr lang="en-US" sz="2800" dirty="0" err="1"/>
              <a:t>Beye</a:t>
            </a:r>
            <a:r>
              <a:rPr lang="en-US" sz="2800" dirty="0"/>
              <a:t>) – 4 questions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Autonomic nervous system &amp; Muscle (</a:t>
            </a:r>
            <a:r>
              <a:rPr lang="en-US" sz="2800" dirty="0" err="1"/>
              <a:t>Stavraky</a:t>
            </a:r>
            <a:r>
              <a:rPr lang="en-US" sz="2800" dirty="0"/>
              <a:t>) – 9-11 Questions 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Cardiovascular (</a:t>
            </a:r>
            <a:r>
              <a:rPr lang="en-US" sz="2800" dirty="0" err="1"/>
              <a:t>Stavraky</a:t>
            </a:r>
            <a:r>
              <a:rPr lang="en-US" sz="2800" dirty="0"/>
              <a:t>) – 20-22 Questions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Where</a:t>
            </a:r>
            <a:r>
              <a:rPr lang="en-US" sz="3200" dirty="0"/>
              <a:t>: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ABBA-GANE</a:t>
            </a:r>
            <a:r>
              <a:rPr lang="en-CA" sz="2400" dirty="0"/>
              <a:t>: Alumni Hall 15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GHAB-POSA</a:t>
            </a:r>
            <a:r>
              <a:rPr lang="en-CA" sz="2400" dirty="0"/>
              <a:t>: Alumni Hall 201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PRIM-WOOD</a:t>
            </a:r>
            <a:r>
              <a:rPr lang="en-CA" sz="2400" dirty="0"/>
              <a:t>: Alumni Hall Stage</a:t>
            </a:r>
          </a:p>
          <a:p>
            <a:pPr lvl="2"/>
            <a:r>
              <a:rPr lang="en-CA" sz="2400" dirty="0">
                <a:solidFill>
                  <a:srgbClr val="FF0000"/>
                </a:solidFill>
              </a:rPr>
              <a:t>WU-ZIA</a:t>
            </a:r>
            <a:r>
              <a:rPr lang="en-CA" sz="2400" dirty="0"/>
              <a:t>: Somerville House 2316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9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 Node Action potential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A5AD2FF-934B-4770-B111-08093A98D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712" y="1408548"/>
            <a:ext cx="8664575" cy="36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01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Compare/Contrast – Action Potentials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8A2C50-EDF5-4E3C-A292-6D03325A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67235"/>
              </p:ext>
            </p:extLst>
          </p:nvPr>
        </p:nvGraphicFramePr>
        <p:xfrm>
          <a:off x="1161690" y="1297577"/>
          <a:ext cx="9868619" cy="4361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418">
                  <a:extLst>
                    <a:ext uri="{9D8B030D-6E8A-4147-A177-3AD203B41FA5}">
                      <a16:colId xmlns:a16="http://schemas.microsoft.com/office/drawing/2014/main" val="1460187334"/>
                    </a:ext>
                  </a:extLst>
                </a:gridCol>
                <a:gridCol w="3571336">
                  <a:extLst>
                    <a:ext uri="{9D8B030D-6E8A-4147-A177-3AD203B41FA5}">
                      <a16:colId xmlns:a16="http://schemas.microsoft.com/office/drawing/2014/main" val="3595674797"/>
                    </a:ext>
                  </a:extLst>
                </a:gridCol>
                <a:gridCol w="4124865">
                  <a:extLst>
                    <a:ext uri="{9D8B030D-6E8A-4147-A177-3AD203B41FA5}">
                      <a16:colId xmlns:a16="http://schemas.microsoft.com/office/drawing/2014/main" val="4124753806"/>
                    </a:ext>
                  </a:extLst>
                </a:gridCol>
              </a:tblGrid>
              <a:tr h="695944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Action 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Cardiac 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756487"/>
                  </a:ext>
                </a:extLst>
              </a:tr>
              <a:tr h="444548">
                <a:tc>
                  <a:txBody>
                    <a:bodyPr/>
                    <a:lstStyle/>
                    <a:p>
                      <a:r>
                        <a:rPr lang="en-CA" b="1" dirty="0"/>
                        <a:t>RMP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RMP = -70 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RMP = ~-60 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33116"/>
                  </a:ext>
                </a:extLst>
              </a:tr>
              <a:tr h="444548">
                <a:tc>
                  <a:txBody>
                    <a:bodyPr/>
                    <a:lstStyle/>
                    <a:p>
                      <a:r>
                        <a:rPr lang="en-CA" b="1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Threshold = -55 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Threshold = -40 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1825"/>
                  </a:ext>
                </a:extLst>
              </a:tr>
              <a:tr h="694226">
                <a:tc>
                  <a:txBody>
                    <a:bodyPr/>
                    <a:lstStyle/>
                    <a:p>
                      <a:r>
                        <a:rPr lang="en-CA" b="1" dirty="0"/>
                        <a:t>Stimulus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Graded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Slow Leak (Na</a:t>
                      </a:r>
                      <a:r>
                        <a:rPr lang="en-CA" baseline="30000" dirty="0"/>
                        <a:t>+</a:t>
                      </a:r>
                      <a:r>
                        <a:rPr lang="en-CA" dirty="0"/>
                        <a:t>/Ca</a:t>
                      </a:r>
                      <a:r>
                        <a:rPr lang="en-CA" baseline="30000" dirty="0"/>
                        <a:t>2+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82159"/>
                  </a:ext>
                </a:extLst>
              </a:tr>
              <a:tr h="694226">
                <a:tc>
                  <a:txBody>
                    <a:bodyPr/>
                    <a:lstStyle/>
                    <a:p>
                      <a:r>
                        <a:rPr lang="en-CA" b="1" dirty="0" err="1"/>
                        <a:t>Depol</a:t>
                      </a:r>
                      <a:r>
                        <a:rPr lang="en-CA" b="1" dirty="0"/>
                        <a:t>.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Depolarization = VG Na</a:t>
                      </a:r>
                      <a:r>
                        <a:rPr lang="en-CA" baseline="30000" dirty="0"/>
                        <a:t>+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Depolarization = VG Ca</a:t>
                      </a:r>
                      <a:r>
                        <a:rPr lang="en-CA" baseline="30000" dirty="0"/>
                        <a:t>2+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82973"/>
                  </a:ext>
                </a:extLst>
              </a:tr>
              <a:tr h="694226">
                <a:tc>
                  <a:txBody>
                    <a:bodyPr/>
                    <a:lstStyle/>
                    <a:p>
                      <a:r>
                        <a:rPr lang="en-CA" b="1" dirty="0" err="1"/>
                        <a:t>Repol</a:t>
                      </a:r>
                      <a:r>
                        <a:rPr lang="en-CA" b="1" dirty="0"/>
                        <a:t>.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Repolarization = VG K</a:t>
                      </a:r>
                      <a:r>
                        <a:rPr lang="en-CA" baseline="30000" dirty="0"/>
                        <a:t>+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Repolarization = VG K</a:t>
                      </a:r>
                      <a:r>
                        <a:rPr lang="en-CA" baseline="30000" dirty="0"/>
                        <a:t>+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854772"/>
                  </a:ext>
                </a:extLst>
              </a:tr>
              <a:tr h="694226">
                <a:tc>
                  <a:txBody>
                    <a:bodyPr/>
                    <a:lstStyle/>
                    <a:p>
                      <a:r>
                        <a:rPr lang="en-CA" b="1" dirty="0" err="1"/>
                        <a:t>Hyperpol</a:t>
                      </a:r>
                      <a:r>
                        <a:rPr lang="en-CA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Hyperpolarization = Leak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965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108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is INCORRECT regarding diastole (filling of the heart)?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CA" sz="3200" dirty="0"/>
              <a:t>Atrioventricular valves are open.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Semilunar valves are closed.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Blood is flowing from the atria into the ventricles.</a:t>
            </a:r>
          </a:p>
          <a:p>
            <a:pPr marL="514350" indent="-514350">
              <a:buFont typeface="+mj-lt"/>
              <a:buAutoNum type="alphaLcPeriod"/>
            </a:pPr>
            <a:r>
              <a:rPr lang="en-CA" sz="3200" dirty="0"/>
              <a:t>Pressure in the ventricles is greater than in the atria.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7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9"/>
            <a:ext cx="10515600" cy="773798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Cardiac Cycle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4F545D-68F5-47BB-AD05-6C97B1A4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78" y="740418"/>
            <a:ext cx="4874622" cy="528166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96762C-0401-4E68-8593-3C669D1A0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780607"/>
            <a:ext cx="6150531" cy="471821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Atrial Systole (Atrial Contraction)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P-wave: Atria contract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Pressure: Atria &gt; Ventricles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AV valve already open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Blood (30%) fills ventricles to EDV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Early Ventricular Systole (</a:t>
            </a:r>
            <a:r>
              <a:rPr lang="en-US" sz="2400" dirty="0" err="1">
                <a:solidFill>
                  <a:srgbClr val="FF0000"/>
                </a:solidFill>
              </a:rPr>
              <a:t>Isovol</a:t>
            </a:r>
            <a:r>
              <a:rPr lang="en-US" sz="2400" dirty="0">
                <a:solidFill>
                  <a:srgbClr val="FF0000"/>
                </a:solidFill>
              </a:rPr>
              <a:t>. Contraction)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QRS: Ventricles begin to contract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Pressure: Aorta &gt; Ventricles &gt; Atria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AV valve close 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No change in volume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Ventricular Systole (Ventricular Ejection)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Ventricles finish contracting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Pressure: Ventricles &gt; Aorta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Aortic valve open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Blood leaves ventricles to ESV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T-wave</a:t>
            </a:r>
          </a:p>
        </p:txBody>
      </p:sp>
    </p:spTree>
    <p:extLst>
      <p:ext uri="{BB962C8B-B14F-4D97-AF65-F5344CB8AC3E}">
        <p14:creationId xmlns:p14="http://schemas.microsoft.com/office/powerpoint/2010/main" val="1709992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9"/>
            <a:ext cx="10515600" cy="773798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Cardiac Cycle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4F545D-68F5-47BB-AD05-6C97B1A4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78" y="740418"/>
            <a:ext cx="4874622" cy="52816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8B9071-641C-4ECC-92D0-53FADC92F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24" y="780607"/>
            <a:ext cx="6150531" cy="471821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Early Ventricular Diastole (</a:t>
            </a:r>
            <a:r>
              <a:rPr lang="en-US" sz="2400" dirty="0" err="1">
                <a:solidFill>
                  <a:srgbClr val="FF0000"/>
                </a:solidFill>
              </a:rPr>
              <a:t>Isovol</a:t>
            </a:r>
            <a:r>
              <a:rPr lang="en-US" sz="2400" dirty="0">
                <a:solidFill>
                  <a:srgbClr val="FF0000"/>
                </a:solidFill>
              </a:rPr>
              <a:t>. Relaxation)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Ventricles relax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Pressure: Aorta&gt;Ventricles&gt;Atria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Aortic valve close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No change in volume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Late Ventricular Diastole (Ventricular Filling)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Ventricles finish relaxing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Pressure: Atria &gt; Ventricles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AV valve open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Blood (70%) fills ventricles</a:t>
            </a:r>
          </a:p>
        </p:txBody>
      </p:sp>
    </p:spTree>
    <p:extLst>
      <p:ext uri="{BB962C8B-B14F-4D97-AF65-F5344CB8AC3E}">
        <p14:creationId xmlns:p14="http://schemas.microsoft.com/office/powerpoint/2010/main" val="3323296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Heart Rate (HR)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Average: 70 bpm</a:t>
            </a:r>
          </a:p>
          <a:p>
            <a:r>
              <a:rPr lang="en-CA" sz="3200" dirty="0"/>
              <a:t>Lower HR = “healthier” (i.e. athletes: 45 bpm)</a:t>
            </a:r>
          </a:p>
          <a:p>
            <a:r>
              <a:rPr lang="en-CA" sz="3200" dirty="0"/>
              <a:t>Max HR = 220 – age</a:t>
            </a:r>
          </a:p>
          <a:p>
            <a:r>
              <a:rPr lang="en-CA" sz="3200" dirty="0"/>
              <a:t>Controlled by autonomic nervous system</a:t>
            </a:r>
          </a:p>
          <a:p>
            <a:pPr marL="809625" lvl="1" indent="-352425">
              <a:buFont typeface="Wingdings" panose="05000000000000000000" pitchFamily="2" charset="2"/>
              <a:buChar char="Ø"/>
            </a:pPr>
            <a:r>
              <a:rPr lang="en-CA" sz="2800" dirty="0"/>
              <a:t>PS-NS: decreases HR</a:t>
            </a:r>
          </a:p>
          <a:p>
            <a:pPr marL="809625" lvl="1" indent="-352425">
              <a:buFont typeface="Wingdings" panose="05000000000000000000" pitchFamily="2" charset="2"/>
              <a:buChar char="Ø"/>
            </a:pPr>
            <a:r>
              <a:rPr lang="en-CA" sz="2800" dirty="0"/>
              <a:t>S-NS: increases HR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3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 Volume = EDV -ESV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 fontScale="92500"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End-Diastolic Volume (EDV)</a:t>
            </a:r>
            <a:r>
              <a:rPr lang="en-CA" sz="3200" dirty="0"/>
              <a:t>: volume of blood in ventricles at end of ventricular diastole (just before they contract; end of Phase 1)</a:t>
            </a:r>
          </a:p>
          <a:p>
            <a:r>
              <a:rPr lang="en-CA" sz="3200" dirty="0">
                <a:solidFill>
                  <a:srgbClr val="FF0000"/>
                </a:solidFill>
              </a:rPr>
              <a:t>End-Systolic Volume (ESV)</a:t>
            </a:r>
            <a:r>
              <a:rPr lang="en-CA" sz="3200" dirty="0"/>
              <a:t>: volume of blood in ventricles at end of ventricular systole (just after contraction; end of Phase 3)</a:t>
            </a:r>
          </a:p>
          <a:p>
            <a:r>
              <a:rPr lang="en-CA" sz="3200" dirty="0"/>
              <a:t>Stroke volume  = EDV –ESV</a:t>
            </a:r>
          </a:p>
          <a:p>
            <a:pPr marL="0" indent="0">
              <a:buNone/>
            </a:pPr>
            <a:r>
              <a:rPr lang="en-CA" sz="3200" dirty="0"/>
              <a:t>		          = 160 ml –90 ml</a:t>
            </a:r>
          </a:p>
          <a:p>
            <a:pPr marL="0" indent="0">
              <a:buNone/>
            </a:pPr>
            <a:r>
              <a:rPr lang="en-CA" sz="3200" dirty="0"/>
              <a:t>		          = 70 ml</a:t>
            </a:r>
          </a:p>
          <a:p>
            <a:r>
              <a:rPr lang="en-CA" sz="3200" dirty="0"/>
              <a:t>Altering either EDV or ESV will change stroke volume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7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Cardiac output can be determined by which of the following formulas?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CA" sz="3200" dirty="0"/>
              <a:t>HR – SV</a:t>
            </a:r>
          </a:p>
          <a:p>
            <a:pPr marL="514350" indent="-514350">
              <a:buFont typeface="+mj-lt"/>
              <a:buAutoNum type="alphaUcPeriod"/>
            </a:pPr>
            <a:r>
              <a:rPr lang="en-CA" sz="3200" dirty="0"/>
              <a:t>HR divided by SV</a:t>
            </a:r>
          </a:p>
          <a:p>
            <a:pPr marL="514350" indent="-514350">
              <a:buFont typeface="+mj-lt"/>
              <a:buAutoNum type="alphaUcPeriod"/>
            </a:pPr>
            <a:r>
              <a:rPr lang="en-CA" sz="3200" dirty="0"/>
              <a:t>HR + SV</a:t>
            </a:r>
          </a:p>
          <a:p>
            <a:pPr marL="514350" indent="-514350">
              <a:buFont typeface="+mj-lt"/>
              <a:buAutoNum type="alphaUcPeriod"/>
            </a:pPr>
            <a:r>
              <a:rPr lang="en-CA" sz="3200" dirty="0"/>
              <a:t>HR x SV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0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Cardiac Output (CO)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415"/>
            <a:ext cx="10515600" cy="44151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Volume of blood pumped by each ventricle per minute</a:t>
            </a:r>
          </a:p>
          <a:p>
            <a:r>
              <a:rPr lang="en-US" dirty="0"/>
              <a:t>CO = Heart Rate x Stroke Volume</a:t>
            </a:r>
          </a:p>
          <a:p>
            <a:pPr lvl="1"/>
            <a:r>
              <a:rPr lang="en-US" dirty="0"/>
              <a:t>Heart Rate = Beats per minute</a:t>
            </a:r>
          </a:p>
          <a:p>
            <a:pPr lvl="1"/>
            <a:r>
              <a:rPr lang="en-US" dirty="0"/>
              <a:t>Stroke Volume = Amount of blood pumped by each ventricle per beat </a:t>
            </a:r>
          </a:p>
          <a:p>
            <a:r>
              <a:rPr lang="en-US" dirty="0"/>
              <a:t>At rest:</a:t>
            </a:r>
          </a:p>
          <a:p>
            <a:pPr lvl="1"/>
            <a:r>
              <a:rPr lang="en-US" dirty="0"/>
              <a:t>CO = 5 L/min</a:t>
            </a:r>
          </a:p>
          <a:p>
            <a:pPr lvl="1"/>
            <a:r>
              <a:rPr lang="en-US" dirty="0"/>
              <a:t>HR = 70 beat/min </a:t>
            </a:r>
          </a:p>
          <a:p>
            <a:pPr lvl="1"/>
            <a:r>
              <a:rPr lang="en-US" dirty="0"/>
              <a:t>SV = 70-80 mL/beat </a:t>
            </a:r>
          </a:p>
          <a:p>
            <a:pPr lvl="1"/>
            <a:r>
              <a:rPr lang="en-US" dirty="0"/>
              <a:t>CO = (70 beat/min)(0.07 L/beat) = 4.9 L/min</a:t>
            </a:r>
          </a:p>
          <a:p>
            <a:r>
              <a:rPr lang="en-US" dirty="0"/>
              <a:t>During exercise:</a:t>
            </a:r>
          </a:p>
          <a:p>
            <a:pPr lvl="1"/>
            <a:r>
              <a:rPr lang="en-US" dirty="0"/>
              <a:t>CO can increase to 20-40 L/min </a:t>
            </a:r>
          </a:p>
          <a:p>
            <a:pPr lvl="1"/>
            <a:r>
              <a:rPr lang="en-US" dirty="0"/>
              <a:t>How? By changing HR and/or SV!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Control of SV by ANS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 fontScale="92500" lnSpcReduction="20000"/>
          </a:bodyPr>
          <a:lstStyle/>
          <a:p>
            <a:r>
              <a:rPr lang="en-CA" sz="3200" dirty="0"/>
              <a:t>Stroke volume is amount of blood pumped by each ventricle per beat</a:t>
            </a:r>
          </a:p>
          <a:p>
            <a:r>
              <a:rPr lang="en-US" dirty="0"/>
              <a:t>Two factors that affect stroke volume: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US" dirty="0"/>
              <a:t>ANS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US" dirty="0"/>
              <a:t>Preload (End diastolic volume)</a:t>
            </a:r>
            <a:endParaRPr lang="en-CA" sz="3200" dirty="0"/>
          </a:p>
          <a:p>
            <a:r>
              <a:rPr lang="en-CA" sz="3200" dirty="0"/>
              <a:t>PS-NS decreases SV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/>
              <a:t>    Ca</a:t>
            </a:r>
            <a:r>
              <a:rPr lang="en-CA" sz="2800" baseline="30000" dirty="0"/>
              <a:t>2+ </a:t>
            </a:r>
            <a:r>
              <a:rPr lang="en-CA" sz="2800" dirty="0"/>
              <a:t>flow into cardiac cells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/>
              <a:t>    force of contraction</a:t>
            </a:r>
          </a:p>
          <a:p>
            <a:r>
              <a:rPr lang="en-CA" sz="3200" dirty="0"/>
              <a:t>S-NS increases SV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/>
              <a:t>    Ca</a:t>
            </a:r>
            <a:r>
              <a:rPr lang="en-CA" sz="2800" baseline="30000" dirty="0"/>
              <a:t>2+ </a:t>
            </a:r>
            <a:r>
              <a:rPr lang="en-CA" sz="2800" dirty="0"/>
              <a:t>flow into cardiac cells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800" dirty="0"/>
              <a:t>    force of contraction</a:t>
            </a:r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44263E-8297-4B76-9999-7CCF3E9709BE}"/>
              </a:ext>
            </a:extLst>
          </p:cNvPr>
          <p:cNvCxnSpPr/>
          <p:nvPr/>
        </p:nvCxnSpPr>
        <p:spPr>
          <a:xfrm>
            <a:off x="1859178" y="3990111"/>
            <a:ext cx="0" cy="36427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B26596-EADE-47A0-93FB-8000E18210DC}"/>
              </a:ext>
            </a:extLst>
          </p:cNvPr>
          <p:cNvCxnSpPr/>
          <p:nvPr/>
        </p:nvCxnSpPr>
        <p:spPr>
          <a:xfrm>
            <a:off x="1859178" y="3608091"/>
            <a:ext cx="0" cy="36427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E3A89E-A45D-422F-B884-205E770DCEC3}"/>
              </a:ext>
            </a:extLst>
          </p:cNvPr>
          <p:cNvCxnSpPr/>
          <p:nvPr/>
        </p:nvCxnSpPr>
        <p:spPr>
          <a:xfrm flipV="1">
            <a:off x="1865977" y="4732224"/>
            <a:ext cx="0" cy="31223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B8394-7D5F-43A5-ABBF-1002FF686E7E}"/>
              </a:ext>
            </a:extLst>
          </p:cNvPr>
          <p:cNvCxnSpPr/>
          <p:nvPr/>
        </p:nvCxnSpPr>
        <p:spPr>
          <a:xfrm flipV="1">
            <a:off x="1859178" y="5123271"/>
            <a:ext cx="0" cy="31223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Advice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302"/>
            <a:ext cx="10515600" cy="4860869"/>
          </a:xfrm>
        </p:spPr>
        <p:txBody>
          <a:bodyPr>
            <a:normAutofit/>
          </a:bodyPr>
          <a:lstStyle/>
          <a:p>
            <a:r>
              <a:rPr lang="en-US" dirty="0"/>
              <a:t>Get a portable white board</a:t>
            </a:r>
          </a:p>
          <a:p>
            <a:pPr lvl="1"/>
            <a:r>
              <a:rPr lang="en-US" dirty="0"/>
              <a:t>White Board: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http://a.co/bNSNYLM</a:t>
            </a:r>
            <a:endParaRPr lang="en-US" dirty="0"/>
          </a:p>
          <a:p>
            <a:pPr lvl="1"/>
            <a:r>
              <a:rPr lang="en-US" dirty="0"/>
              <a:t>Markers: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http://a.co/aJp9YND</a:t>
            </a:r>
            <a:endParaRPr lang="en-US" dirty="0"/>
          </a:p>
          <a:p>
            <a:r>
              <a:rPr lang="en-US" dirty="0"/>
              <a:t>Write out flash cards</a:t>
            </a:r>
          </a:p>
          <a:p>
            <a:r>
              <a:rPr lang="en-US" dirty="0"/>
              <a:t>Study in a group</a:t>
            </a:r>
          </a:p>
          <a:p>
            <a:r>
              <a:rPr lang="en-US" dirty="0"/>
              <a:t>Make a short PowerPoint presentation and teach your friends/family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21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 Volume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6729549" cy="4415170"/>
          </a:xfrm>
        </p:spPr>
        <p:txBody>
          <a:bodyPr>
            <a:normAutofit/>
          </a:bodyPr>
          <a:lstStyle/>
          <a:p>
            <a:r>
              <a:rPr lang="en-CA" dirty="0"/>
              <a:t>During exercise, the S-NS is activated: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dirty="0"/>
              <a:t>Heart contracts more forcefully and ejects more blood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dirty="0"/>
              <a:t>Thus, </a:t>
            </a:r>
            <a:r>
              <a:rPr lang="en-CA" dirty="0">
                <a:solidFill>
                  <a:srgbClr val="FF0000"/>
                </a:solidFill>
              </a:rPr>
              <a:t>ESV decreases</a:t>
            </a:r>
          </a:p>
          <a:p>
            <a:r>
              <a:rPr lang="en-CA" dirty="0"/>
              <a:t>Meanwhile, the heart is filling with more blood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dirty="0"/>
              <a:t>Thus, </a:t>
            </a:r>
            <a:r>
              <a:rPr lang="en-CA" dirty="0">
                <a:solidFill>
                  <a:srgbClr val="FF0000"/>
                </a:solidFill>
              </a:rPr>
              <a:t>EDV increases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557FD-3E48-4DCD-B400-A15ABCE2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96" y="1367292"/>
            <a:ext cx="3218089" cy="2029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D37C1-C718-41CF-BD5C-AF52DF991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97" y="3530552"/>
            <a:ext cx="3218088" cy="2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87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Stroke Volume and Preload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Preload</a:t>
            </a:r>
            <a:r>
              <a:rPr lang="en-CA" dirty="0"/>
              <a:t>: The “load” on the cardiac muscle before contraction</a:t>
            </a:r>
          </a:p>
          <a:p>
            <a:r>
              <a:rPr lang="en-CA" dirty="0"/>
              <a:t>This “load” comes from the blood in the ventricles that stretches the ventricular muscle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dirty="0"/>
              <a:t>Thus, higher EDV = greater preload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27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PNS Effect on HR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68" y="1524001"/>
            <a:ext cx="6657892" cy="4415170"/>
          </a:xfrm>
        </p:spPr>
        <p:txBody>
          <a:bodyPr>
            <a:normAutofit fontScale="92500" lnSpcReduction="10000"/>
          </a:bodyPr>
          <a:lstStyle/>
          <a:p>
            <a:r>
              <a:rPr lang="en-CA" sz="3200" dirty="0"/>
              <a:t>PNS innervates SA and AV nodes through </a:t>
            </a:r>
            <a:r>
              <a:rPr lang="en-CA" sz="3200" dirty="0" err="1">
                <a:solidFill>
                  <a:srgbClr val="FF0000"/>
                </a:solidFill>
              </a:rPr>
              <a:t>vagus</a:t>
            </a:r>
            <a:r>
              <a:rPr lang="en-CA" sz="3200" dirty="0">
                <a:solidFill>
                  <a:srgbClr val="FF0000"/>
                </a:solidFill>
              </a:rPr>
              <a:t> nerve</a:t>
            </a:r>
          </a:p>
          <a:p>
            <a:pPr marL="896938" lvl="1" indent="-357188">
              <a:buFont typeface="Wingdings" panose="05000000000000000000" pitchFamily="2" charset="2"/>
              <a:buChar char="Ø"/>
            </a:pPr>
            <a:r>
              <a:rPr lang="en-CA" sz="2800" dirty="0"/>
              <a:t>PNS releases </a:t>
            </a:r>
            <a:r>
              <a:rPr lang="en-CA" sz="2800" dirty="0" err="1"/>
              <a:t>Ach</a:t>
            </a:r>
            <a:r>
              <a:rPr lang="en-CA" sz="2800" dirty="0"/>
              <a:t>, which binds to receptors on cells of SA and AV nodes</a:t>
            </a:r>
          </a:p>
          <a:p>
            <a:r>
              <a:rPr lang="en-CA" sz="3200" dirty="0"/>
              <a:t>   K</a:t>
            </a:r>
            <a:r>
              <a:rPr lang="en-CA" sz="3200" baseline="30000" dirty="0"/>
              <a:t>+</a:t>
            </a:r>
            <a:r>
              <a:rPr lang="en-CA" sz="3200" dirty="0"/>
              <a:t> permeability (i.e. more exits cell) and    Ca</a:t>
            </a:r>
            <a:r>
              <a:rPr lang="en-CA" sz="3200" baseline="30000" dirty="0"/>
              <a:t>2+ </a:t>
            </a:r>
            <a:r>
              <a:rPr lang="en-CA" sz="3200" dirty="0"/>
              <a:t>permeability (i.e. less enters cell)</a:t>
            </a:r>
          </a:p>
          <a:p>
            <a:r>
              <a:rPr lang="en-CA" sz="3200" dirty="0"/>
              <a:t>Net effect: </a:t>
            </a:r>
          </a:p>
          <a:p>
            <a:pPr marL="896938" lvl="1" indent="-357188">
              <a:buFont typeface="Wingdings" panose="05000000000000000000" pitchFamily="2" charset="2"/>
              <a:buChar char="Ø"/>
              <a:tabLst>
                <a:tab pos="896938" algn="l"/>
              </a:tabLst>
            </a:pPr>
            <a:r>
              <a:rPr lang="en-CA" sz="2800" dirty="0"/>
              <a:t>K</a:t>
            </a:r>
            <a:r>
              <a:rPr lang="en-CA" sz="2800" baseline="30000" dirty="0"/>
              <a:t>+</a:t>
            </a:r>
            <a:r>
              <a:rPr lang="en-CA" sz="2800" dirty="0"/>
              <a:t> = </a:t>
            </a:r>
            <a:r>
              <a:rPr lang="en-CA" sz="2800" dirty="0">
                <a:solidFill>
                  <a:srgbClr val="FF0000"/>
                </a:solidFill>
              </a:rPr>
              <a:t>HYPERPOLARIZATION</a:t>
            </a:r>
          </a:p>
          <a:p>
            <a:pPr marL="896938" lvl="1" indent="-357188">
              <a:buFont typeface="Wingdings" panose="05000000000000000000" pitchFamily="2" charset="2"/>
              <a:buChar char="Ø"/>
              <a:tabLst>
                <a:tab pos="896938" algn="l"/>
              </a:tabLst>
            </a:pPr>
            <a:r>
              <a:rPr lang="en-CA" sz="2800" dirty="0"/>
              <a:t>Ca</a:t>
            </a:r>
            <a:r>
              <a:rPr lang="en-CA" sz="2800" baseline="30000" dirty="0"/>
              <a:t>2+  </a:t>
            </a:r>
            <a:r>
              <a:rPr lang="en-CA" sz="2800" dirty="0"/>
              <a:t>= Decreases slope of pacemaker potential</a:t>
            </a:r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D24268-228D-46BC-B69A-086E01B6EB41}"/>
              </a:ext>
            </a:extLst>
          </p:cNvPr>
          <p:cNvCxnSpPr/>
          <p:nvPr/>
        </p:nvCxnSpPr>
        <p:spPr>
          <a:xfrm flipV="1">
            <a:off x="838200" y="3116766"/>
            <a:ext cx="0" cy="31223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C01B1-1F36-49D8-9A98-5475FA35A0E2}"/>
              </a:ext>
            </a:extLst>
          </p:cNvPr>
          <p:cNvCxnSpPr/>
          <p:nvPr/>
        </p:nvCxnSpPr>
        <p:spPr>
          <a:xfrm>
            <a:off x="1517007" y="3496649"/>
            <a:ext cx="0" cy="34940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D2A760-CB3A-4CBD-B9E1-7B0FA6C76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57"/>
          <a:stretch/>
        </p:blipFill>
        <p:spPr>
          <a:xfrm>
            <a:off x="7392368" y="1092782"/>
            <a:ext cx="3961432" cy="2990174"/>
          </a:xfrm>
          <a:prstGeom prst="rect">
            <a:avLst/>
          </a:prstGeom>
        </p:spPr>
      </p:pic>
      <p:pic>
        <p:nvPicPr>
          <p:cNvPr id="9" name="Picture 8" descr="Simple cell 2b.bmp">
            <a:extLst>
              <a:ext uri="{FF2B5EF4-FFF2-40B4-BE49-F238E27FC236}">
                <a16:creationId xmlns:a16="http://schemas.microsoft.com/office/drawing/2014/main" id="{C5F69DC9-1C41-4945-A4D0-4FB3087994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48063" y="4209682"/>
            <a:ext cx="2320235" cy="176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1847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98"/>
            <a:ext cx="10515600" cy="835267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SNS Effect on HR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74" y="1034929"/>
            <a:ext cx="6233160" cy="4415170"/>
          </a:xfrm>
        </p:spPr>
        <p:txBody>
          <a:bodyPr>
            <a:normAutofit lnSpcReduction="10000"/>
          </a:bodyPr>
          <a:lstStyle/>
          <a:p>
            <a:r>
              <a:rPr lang="en-CA" sz="3200" dirty="0"/>
              <a:t>SNS innervates SA, AV nodes and ventricular muscles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sz="2800" dirty="0"/>
              <a:t>SNS releases NE, which binds to receptors on cells of nodes and muscle</a:t>
            </a:r>
          </a:p>
          <a:p>
            <a:r>
              <a:rPr lang="en-CA" sz="3200" dirty="0"/>
              <a:t>   Na</a:t>
            </a:r>
            <a:r>
              <a:rPr lang="en-CA" sz="3200" baseline="30000" dirty="0"/>
              <a:t>+</a:t>
            </a:r>
            <a:r>
              <a:rPr lang="en-CA" sz="3200" dirty="0"/>
              <a:t> and Ca</a:t>
            </a:r>
            <a:r>
              <a:rPr lang="en-CA" sz="3200" baseline="30000" dirty="0"/>
              <a:t>2+ </a:t>
            </a:r>
            <a:r>
              <a:rPr lang="en-CA" sz="3200" dirty="0"/>
              <a:t>permeability (i.e. more enters cell)</a:t>
            </a:r>
          </a:p>
          <a:p>
            <a:r>
              <a:rPr lang="en-CA" sz="3200" dirty="0"/>
              <a:t>Net effect: </a:t>
            </a:r>
            <a:r>
              <a:rPr lang="en-CA" sz="3200" dirty="0">
                <a:solidFill>
                  <a:srgbClr val="FF0000"/>
                </a:solidFill>
              </a:rPr>
              <a:t>DEPOLARIZATION</a:t>
            </a:r>
            <a:r>
              <a:rPr lang="en-CA" sz="3200" dirty="0"/>
              <a:t> and increased slope of pacemaker potential</a:t>
            </a:r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D24268-228D-46BC-B69A-086E01B6EB41}"/>
              </a:ext>
            </a:extLst>
          </p:cNvPr>
          <p:cNvCxnSpPr/>
          <p:nvPr/>
        </p:nvCxnSpPr>
        <p:spPr>
          <a:xfrm flipV="1">
            <a:off x="979714" y="3054092"/>
            <a:ext cx="0" cy="31223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A2ABC7-6499-4CDE-BAB2-088A74B83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190"/>
          <a:stretch/>
        </p:blipFill>
        <p:spPr>
          <a:xfrm>
            <a:off x="7257399" y="764963"/>
            <a:ext cx="4489624" cy="160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03CAFF-18DA-425E-80F7-06C511C36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88"/>
          <a:stretch/>
        </p:blipFill>
        <p:spPr>
          <a:xfrm>
            <a:off x="7271058" y="2439674"/>
            <a:ext cx="4475965" cy="1815848"/>
          </a:xfrm>
          <a:prstGeom prst="rect">
            <a:avLst/>
          </a:prstGeom>
        </p:spPr>
      </p:pic>
      <p:pic>
        <p:nvPicPr>
          <p:cNvPr id="12" name="Picture 11" descr="Simple cell 4b colour.bmp">
            <a:extLst>
              <a:ext uri="{FF2B5EF4-FFF2-40B4-BE49-F238E27FC236}">
                <a16:creationId xmlns:a16="http://schemas.microsoft.com/office/drawing/2014/main" id="{3ADBF30F-9F22-4304-BA17-92C65435D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2669" y="4327435"/>
            <a:ext cx="2166258" cy="16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4570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812018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graph represents sympathetic influence on heart rate (in both cases the light grey line is under resting conditions)?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4FA7F4DE-CDF5-4F59-A252-BDB9897DEF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2680480"/>
            <a:ext cx="82391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294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812018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graph represents sympathetic influence on heart rate (in both cases the light grey line is under resting conditions)?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4FA7F4DE-CDF5-4F59-A252-BDB9897DEF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7" y="2680480"/>
            <a:ext cx="82391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75E346-440D-4338-B5DE-ED6ABF55A85B}"/>
              </a:ext>
            </a:extLst>
          </p:cNvPr>
          <p:cNvSpPr/>
          <p:nvPr/>
        </p:nvSpPr>
        <p:spPr>
          <a:xfrm>
            <a:off x="1802674" y="2464526"/>
            <a:ext cx="4354286" cy="275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222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ANS Control of Heart Rate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E7EDC-298B-4778-8D04-2F20454E056F}"/>
              </a:ext>
            </a:extLst>
          </p:cNvPr>
          <p:cNvSpPr txBox="1"/>
          <p:nvPr/>
        </p:nvSpPr>
        <p:spPr>
          <a:xfrm>
            <a:off x="838200" y="1504072"/>
            <a:ext cx="4934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PSNS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Acetylcholine released onto these areas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Increase K+, decrease Ca2+ permeabilities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Decreases slope of pacemaker potential </a:t>
            </a:r>
          </a:p>
        </p:txBody>
      </p:sp>
      <p:pic>
        <p:nvPicPr>
          <p:cNvPr id="9" name="Picture 8" descr="http://www.physiologymodels.info/w3/NEW_Pacemaker/HeartRates.png">
            <a:extLst>
              <a:ext uri="{FF2B5EF4-FFF2-40B4-BE49-F238E27FC236}">
                <a16:creationId xmlns:a16="http://schemas.microsoft.com/office/drawing/2014/main" id="{F23C0895-07E1-480B-B517-85682A37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18" y="3429000"/>
            <a:ext cx="5589963" cy="26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22CF07-B2D2-4D2A-B119-225343C4F19E}"/>
              </a:ext>
            </a:extLst>
          </p:cNvPr>
          <p:cNvSpPr txBox="1"/>
          <p:nvPr/>
        </p:nvSpPr>
        <p:spPr>
          <a:xfrm>
            <a:off x="5772243" y="1504071"/>
            <a:ext cx="5589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SNS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Release norepinephrine onto these areas (indirect: epinephrine)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Increases heart rate and force of contraction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Increase Na and Ca permeability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sz="2000" dirty="0"/>
              <a:t>Increase slope of pacemaker potential </a:t>
            </a:r>
          </a:p>
        </p:txBody>
      </p:sp>
    </p:spTree>
    <p:extLst>
      <p:ext uri="{BB962C8B-B14F-4D97-AF65-F5344CB8AC3E}">
        <p14:creationId xmlns:p14="http://schemas.microsoft.com/office/powerpoint/2010/main" val="221953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Frank-Starling Law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AB9CC51-3C8B-421A-97FE-76D913D078E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24643" y="2103833"/>
          <a:ext cx="9364980" cy="3835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CE6AA3B-C021-467C-8E8F-ABD88CF5A138}"/>
              </a:ext>
            </a:extLst>
          </p:cNvPr>
          <p:cNvSpPr/>
          <p:nvPr/>
        </p:nvSpPr>
        <p:spPr>
          <a:xfrm>
            <a:off x="1224643" y="1149726"/>
            <a:ext cx="96436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Frank-Starling Law states that “an increase in EDV will increase stroke volume”</a:t>
            </a:r>
          </a:p>
        </p:txBody>
      </p:sp>
    </p:spTree>
    <p:extLst>
      <p:ext uri="{BB962C8B-B14F-4D97-AF65-F5344CB8AC3E}">
        <p14:creationId xmlns:p14="http://schemas.microsoft.com/office/powerpoint/2010/main" val="1402989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Frank-Starling Law and Venous Return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dirty="0"/>
              <a:t>How to increase EDV? </a:t>
            </a:r>
            <a:r>
              <a:rPr lang="en-CA" dirty="0">
                <a:solidFill>
                  <a:srgbClr val="FF0000"/>
                </a:solidFill>
              </a:rPr>
              <a:t>Increase venous return </a:t>
            </a:r>
            <a:r>
              <a:rPr lang="en-CA" dirty="0"/>
              <a:t>to the heart!</a:t>
            </a:r>
          </a:p>
          <a:p>
            <a:r>
              <a:rPr lang="en-CA" dirty="0"/>
              <a:t>During dynamic exercise: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Muscle Pump</a:t>
            </a:r>
            <a:r>
              <a:rPr lang="en-CA" dirty="0"/>
              <a:t>: Contracted skeletal muscle around veins pushes blood to heart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Respiratory Pump</a:t>
            </a:r>
            <a:r>
              <a:rPr lang="en-CA" dirty="0"/>
              <a:t>: Changes in pressure during breathing pushes blood towards the heart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S-NS</a:t>
            </a:r>
            <a:r>
              <a:rPr lang="en-CA" dirty="0"/>
              <a:t>: Constriction of veins squeezes blood to heart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8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Frank-Starling Law and Venous Return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30976AF-F496-481A-A48F-15E990CC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7449" y="1083007"/>
            <a:ext cx="8297102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8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Questions from online </a:t>
            </a:r>
            <a:r>
              <a:rPr lang="en-CA" sz="4400" b="1" dirty="0" err="1">
                <a:solidFill>
                  <a:srgbClr val="4F2683"/>
                </a:solidFill>
                <a:latin typeface="+mn-lt"/>
              </a:rPr>
              <a:t>dropbox</a:t>
            </a:r>
            <a:r>
              <a:rPr lang="en-CA" sz="4400" b="1" dirty="0">
                <a:solidFill>
                  <a:srgbClr val="4F2683"/>
                </a:solidFill>
                <a:latin typeface="+mn-lt"/>
              </a:rPr>
              <a:t>/Emails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9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aortic semilunar valve prevents blood from returning to the _____.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CA" dirty="0"/>
              <a:t>left ventricle</a:t>
            </a:r>
          </a:p>
          <a:p>
            <a:pPr marL="514350" indent="-514350">
              <a:buFont typeface="+mj-lt"/>
              <a:buAutoNum type="alphaUcPeriod"/>
            </a:pPr>
            <a:r>
              <a:rPr lang="en-CA" dirty="0"/>
              <a:t>Aorta</a:t>
            </a:r>
          </a:p>
          <a:p>
            <a:pPr marL="514350" indent="-514350">
              <a:buFont typeface="+mj-lt"/>
              <a:buAutoNum type="alphaUcPeriod"/>
            </a:pPr>
            <a:r>
              <a:rPr lang="en-CA" dirty="0"/>
              <a:t>Right ventricle</a:t>
            </a:r>
          </a:p>
          <a:p>
            <a:pPr marL="514350" indent="-514350">
              <a:buFont typeface="+mj-lt"/>
              <a:buAutoNum type="alphaUcPeriod"/>
            </a:pPr>
            <a:r>
              <a:rPr lang="en-CA" dirty="0"/>
              <a:t>Left atrium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ressure%20and%20Resistance%20in%20Syst%20Circ%20BW%203">
            <a:extLst>
              <a:ext uri="{FF2B5EF4-FFF2-40B4-BE49-F238E27FC236}">
                <a16:creationId xmlns:a16="http://schemas.microsoft.com/office/drawing/2014/main" id="{DBCD11EB-1DB7-4F26-AFB6-26F96C0B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5941" y="2206104"/>
            <a:ext cx="4460117" cy="38096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Vessels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Structural properties of vessels are what contribute to the blood pressure characteristics seen in circulation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29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Vessel Constriction and Blood Flow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dirty="0"/>
              <a:t>As the radius decreases the pressure gradient increases.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A44DD02A-2F30-46DA-B7C4-4881A3FE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9294" t="40969" r="28054" b="31469"/>
          <a:stretch>
            <a:fillRect/>
          </a:stretch>
        </p:blipFill>
        <p:spPr bwMode="auto">
          <a:xfrm>
            <a:off x="1477360" y="2648571"/>
            <a:ext cx="424847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EECCF02-FEE4-4AD7-9E2B-6A9937BC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2252" t="38188" r="27863" b="31297"/>
          <a:stretch>
            <a:fillRect/>
          </a:stretch>
        </p:blipFill>
        <p:spPr bwMode="auto">
          <a:xfrm>
            <a:off x="6643308" y="2540559"/>
            <a:ext cx="388843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6295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 Between Pressure, Flow and Resistance (Page 232)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1"/>
                <a:ext cx="10515600" cy="44151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𝑹𝒆𝒔𝒊𝒔𝒕𝒂𝒏𝒄𝒆</m:t>
                      </m:r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sSup>
                            <m:sSupPr>
                              <m:ctrlP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𝑹𝒆𝒔𝒊𝒔𝒕𝒂𝒏𝒄𝒆</m:t>
                      </m:r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𝑩𝒍𝒐𝒐𝒅</m:t>
                    </m:r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𝑭𝒍𝒐𝒘</m:t>
                    </m:r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en-CA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C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CA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CA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1"/>
                <a:ext cx="10515600" cy="44151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EF246A-ECB5-4056-96BC-B072C6913063}"/>
                  </a:ext>
                </a:extLst>
              </p:cNvPr>
              <p:cNvSpPr txBox="1"/>
              <p:nvPr/>
            </p:nvSpPr>
            <p:spPr>
              <a:xfrm>
                <a:off x="8569234" y="1524001"/>
                <a:ext cx="2464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>
                    <a:solidFill>
                      <a:schemeClr val="tx1"/>
                    </a:solidFill>
                  </a:rPr>
                  <a:t>L  = length of vessel</a:t>
                </a:r>
              </a:p>
              <a:p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CA" b="1" dirty="0">
                    <a:solidFill>
                      <a:schemeClr val="tx1"/>
                    </a:solidFill>
                  </a:rPr>
                  <a:t> = viscosity of the fluid</a:t>
                </a:r>
              </a:p>
              <a:p>
                <a:r>
                  <a:rPr lang="en-CA" b="1" dirty="0">
                    <a:solidFill>
                      <a:schemeClr val="tx1"/>
                    </a:solidFill>
                  </a:rPr>
                  <a:t>r  = radius of the vessel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EF246A-ECB5-4056-96BC-B072C691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234" y="1524001"/>
                <a:ext cx="2464585" cy="923330"/>
              </a:xfrm>
              <a:prstGeom prst="rect">
                <a:avLst/>
              </a:prstGeom>
              <a:blipFill>
                <a:blip r:embed="rId4"/>
                <a:stretch>
                  <a:fillRect l="-2228" t="-3311" r="-990" b="-99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A32343-7BF9-4971-9DD7-EB717B7DD482}"/>
              </a:ext>
            </a:extLst>
          </p:cNvPr>
          <p:cNvSpPr txBox="1"/>
          <p:nvPr/>
        </p:nvSpPr>
        <p:spPr>
          <a:xfrm>
            <a:off x="1273570" y="5423482"/>
            <a:ext cx="1008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A small change in </a:t>
            </a:r>
            <a:r>
              <a:rPr lang="en-CA" sz="2000" dirty="0">
                <a:solidFill>
                  <a:srgbClr val="FF0000"/>
                </a:solidFill>
              </a:rPr>
              <a:t>radius</a:t>
            </a:r>
            <a:r>
              <a:rPr lang="en-CA" sz="2000" dirty="0"/>
              <a:t> will have a </a:t>
            </a:r>
            <a:r>
              <a:rPr lang="en-CA" sz="2000" dirty="0">
                <a:solidFill>
                  <a:srgbClr val="FF0000"/>
                </a:solidFill>
              </a:rPr>
              <a:t>LARGE</a:t>
            </a:r>
            <a:r>
              <a:rPr lang="en-CA" sz="2000" dirty="0"/>
              <a:t> effect on blood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F1846-1EC2-4F8C-925D-84FFC49EAF57}"/>
              </a:ext>
            </a:extLst>
          </p:cNvPr>
          <p:cNvSpPr/>
          <p:nvPr/>
        </p:nvSpPr>
        <p:spPr>
          <a:xfrm>
            <a:off x="6766560" y="3988526"/>
            <a:ext cx="2464585" cy="801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9E350-3287-408F-9C49-D4F662BBE2B1}"/>
              </a:ext>
            </a:extLst>
          </p:cNvPr>
          <p:cNvSpPr txBox="1"/>
          <p:nvPr/>
        </p:nvSpPr>
        <p:spPr>
          <a:xfrm>
            <a:off x="9231145" y="4065954"/>
            <a:ext cx="246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Just know this part of the equation</a:t>
            </a:r>
          </a:p>
        </p:txBody>
      </p:sp>
    </p:spTree>
    <p:extLst>
      <p:ext uri="{BB962C8B-B14F-4D97-AF65-F5344CB8AC3E}">
        <p14:creationId xmlns:p14="http://schemas.microsoft.com/office/powerpoint/2010/main" val="962068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 Between Pressure, Flow and Resistance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7951" y="1297577"/>
                <a:ext cx="5336097" cy="22901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CA" b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𝑩𝒍𝒐𝒐𝒅</m:t>
                      </m:r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𝑭𝒍𝒐𝒘</m:t>
                      </m:r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C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C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C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</a:rPr>
                      <m:t>𝑩𝒍𝒐𝒐𝒅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𝑭𝒍𝒐𝒘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CA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CA" b="1" i="1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CA" b="1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</a:rPr>
                      <m:t>𝑩𝒍𝒐𝒐𝒅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𝑭𝒍𝒐𝒘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CA" b="1" dirty="0"/>
                  <a:t> L/min</a:t>
                </a:r>
              </a:p>
              <a:p>
                <a:pPr marL="0" indent="0" algn="ctr">
                  <a:buNone/>
                </a:pPr>
                <a:r>
                  <a:rPr lang="en-CA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CA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7951" y="1297577"/>
                <a:ext cx="5336097" cy="22901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719A8B5-1E9B-4FBA-A58A-A2E6C55255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7951" y="3001940"/>
                <a:ext cx="5336097" cy="229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CA" b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𝑩𝒍𝒐𝒐𝒅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𝑭𝒍𝒐𝒘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</a:rPr>
                      <m:t>𝑩𝒍𝒐𝒐𝒅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𝑭𝒍𝒐𝒘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CA" b="1" i="1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CA" b="1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</a:rPr>
                      <m:t>𝑩𝒍𝒐𝒐𝒅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𝑭𝒍𝒐𝒘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CA" b="1" dirty="0"/>
                  <a:t> L/min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CA" b="1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CA" sz="3200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719A8B5-1E9B-4FBA-A58A-A2E6C5525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951" y="3001940"/>
                <a:ext cx="5336097" cy="22901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71F4DB5-656A-4947-AB4A-78D1C7EFFA1E}"/>
              </a:ext>
            </a:extLst>
          </p:cNvPr>
          <p:cNvSpPr txBox="1"/>
          <p:nvPr/>
        </p:nvSpPr>
        <p:spPr>
          <a:xfrm>
            <a:off x="1273570" y="5122750"/>
            <a:ext cx="100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 small change in </a:t>
            </a:r>
            <a:r>
              <a:rPr lang="en-CA" sz="2400" dirty="0">
                <a:solidFill>
                  <a:srgbClr val="FF0000"/>
                </a:solidFill>
              </a:rPr>
              <a:t>radius</a:t>
            </a:r>
            <a:r>
              <a:rPr lang="en-CA" sz="2400" dirty="0"/>
              <a:t> will have a </a:t>
            </a:r>
            <a:r>
              <a:rPr lang="en-CA" sz="2400" dirty="0">
                <a:solidFill>
                  <a:srgbClr val="FF0000"/>
                </a:solidFill>
              </a:rPr>
              <a:t>LARGE</a:t>
            </a:r>
            <a:r>
              <a:rPr lang="en-CA" sz="2400" dirty="0"/>
              <a:t> effect on blood flow</a:t>
            </a:r>
          </a:p>
        </p:txBody>
      </p:sp>
    </p:spTree>
    <p:extLst>
      <p:ext uri="{BB962C8B-B14F-4D97-AF65-F5344CB8AC3E}">
        <p14:creationId xmlns:p14="http://schemas.microsoft.com/office/powerpoint/2010/main" val="65172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Defining terms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46" y="1297576"/>
            <a:ext cx="7154454" cy="4493623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Blood velocity (cm/sec)</a:t>
            </a:r>
            <a:r>
              <a:rPr lang="en-CA" sz="3200" dirty="0"/>
              <a:t>: speed at which blood is moving through particular blood vessel</a:t>
            </a:r>
          </a:p>
          <a:p>
            <a:pPr lvl="1"/>
            <a:r>
              <a:rPr lang="en-CA" sz="2800" dirty="0"/>
              <a:t>Fluid flows faster through a narrow tube than a larger tube</a:t>
            </a:r>
          </a:p>
          <a:p>
            <a:pPr lvl="1"/>
            <a:r>
              <a:rPr lang="en-CA" sz="2800" dirty="0"/>
              <a:t>As cross sectional area increases mean velocity decreases</a:t>
            </a:r>
          </a:p>
          <a:p>
            <a:r>
              <a:rPr lang="en-CA" sz="3200" dirty="0">
                <a:solidFill>
                  <a:srgbClr val="FF0000"/>
                </a:solidFill>
              </a:rPr>
              <a:t>Blood flow (L/min)</a:t>
            </a:r>
            <a:r>
              <a:rPr lang="en-CA" sz="3200" dirty="0"/>
              <a:t>: volume of blood moving through set of vessels. </a:t>
            </a:r>
            <a:endParaRPr lang="en-CA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 descr="blood velocity-cross-sectional area colour">
            <a:extLst>
              <a:ext uri="{FF2B5EF4-FFF2-40B4-BE49-F238E27FC236}">
                <a16:creationId xmlns:a16="http://schemas.microsoft.com/office/drawing/2014/main" id="{5E724E35-926B-4D8E-8FFB-A4D1FBA69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3599" y="1297576"/>
            <a:ext cx="4538401" cy="4558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54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blood flow does not change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6"/>
            <a:ext cx="10515600" cy="1850017"/>
          </a:xfrm>
        </p:spPr>
        <p:txBody>
          <a:bodyPr>
            <a:normAutofit/>
          </a:bodyPr>
          <a:lstStyle/>
          <a:p>
            <a:r>
              <a:rPr lang="en-CA" sz="3200" dirty="0"/>
              <a:t>Blood velocity can change but total blood flow needs to remain constant</a:t>
            </a:r>
          </a:p>
          <a:p>
            <a:pPr lvl="1"/>
            <a:r>
              <a:rPr lang="en-CA" dirty="0"/>
              <a:t>If you have 5L of blood you can’t add or subtract… unless you have a wound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01DD8-311B-4CC4-A94E-B4E743F6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842" y="3339060"/>
            <a:ext cx="4062151" cy="2528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2E885-16A6-432D-81BB-D5208DCB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77" y="3224211"/>
            <a:ext cx="4233863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1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Arteries and Veins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6651929" cy="4493623"/>
          </a:xfrm>
        </p:spPr>
        <p:txBody>
          <a:bodyPr>
            <a:normAutofit lnSpcReduction="10000"/>
          </a:bodyPr>
          <a:lstStyle/>
          <a:p>
            <a:r>
              <a:rPr lang="en-CA" sz="3200" dirty="0"/>
              <a:t>Contain three layers: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Outer Layer – Tunica externa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Fibrous connective tissue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Middle Layer – Tunica media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Smooth muscle and elastic tissue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Inner Layer – Tunica </a:t>
            </a:r>
            <a:r>
              <a:rPr lang="en-CA" sz="2800" dirty="0" err="1"/>
              <a:t>interna</a:t>
            </a:r>
            <a:endParaRPr lang="en-CA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Endothelial cells</a:t>
            </a:r>
          </a:p>
          <a:p>
            <a:r>
              <a:rPr lang="en-CA" sz="3200" dirty="0"/>
              <a:t>Veins contain valves</a:t>
            </a:r>
          </a:p>
          <a:p>
            <a:r>
              <a:rPr lang="en-CA" sz="3200" dirty="0"/>
              <a:t>Capillaries have single layer of endothelial cells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4" descr="structure%20of%20blood%20vessels%20from%20CD">
            <a:extLst>
              <a:ext uri="{FF2B5EF4-FFF2-40B4-BE49-F238E27FC236}">
                <a16:creationId xmlns:a16="http://schemas.microsoft.com/office/drawing/2014/main" id="{2F4331DA-9351-4BD6-A931-CDB95154F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4369" y="2074857"/>
            <a:ext cx="4797453" cy="2708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0946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80"/>
            <a:ext cx="10515600" cy="74845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Aorta and Large Arteries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1D35FF-DB69-4DE2-A542-1EB003F205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845793"/>
          <a:ext cx="10515601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893">
                  <a:extLst>
                    <a:ext uri="{9D8B030D-6E8A-4147-A177-3AD203B41FA5}">
                      <a16:colId xmlns:a16="http://schemas.microsoft.com/office/drawing/2014/main" val="2988088803"/>
                    </a:ext>
                  </a:extLst>
                </a:gridCol>
                <a:gridCol w="2815639">
                  <a:extLst>
                    <a:ext uri="{9D8B030D-6E8A-4147-A177-3AD203B41FA5}">
                      <a16:colId xmlns:a16="http://schemas.microsoft.com/office/drawing/2014/main" val="3047965185"/>
                    </a:ext>
                  </a:extLst>
                </a:gridCol>
                <a:gridCol w="3134169">
                  <a:extLst>
                    <a:ext uri="{9D8B030D-6E8A-4147-A177-3AD203B41FA5}">
                      <a16:colId xmlns:a16="http://schemas.microsoft.com/office/drawing/2014/main" val="383917660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2008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Blood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5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Aorta/Large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High blood pressure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80-120 mmHg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High blood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Large diameter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Elastic tissue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Thin walls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Easily distended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Low resistance to blood flow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Small drop in blood pressure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 dirty="0"/>
                        <a:t>‘Shock absorbers’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CA" dirty="0"/>
                        <a:t>Distribute the blood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81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1" name="Picture 6" descr="Blood vessel structures 2 with colour ii">
            <a:extLst>
              <a:ext uri="{FF2B5EF4-FFF2-40B4-BE49-F238E27FC236}">
                <a16:creationId xmlns:a16="http://schemas.microsoft.com/office/drawing/2014/main" id="{48FB2ED6-2C39-4CEF-916B-33D0153EA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>
          <a:xfrm>
            <a:off x="2828388" y="3665870"/>
            <a:ext cx="2340428" cy="2273300"/>
          </a:xfrm>
          <a:prstGeom prst="rect">
            <a:avLst/>
          </a:prstGeom>
          <a:noFill/>
        </p:spPr>
      </p:pic>
      <p:pic>
        <p:nvPicPr>
          <p:cNvPr id="12" name="Picture 4" descr="Pressure and Resistance in Syst Circ BW 3">
            <a:extLst>
              <a:ext uri="{FF2B5EF4-FFF2-40B4-BE49-F238E27FC236}">
                <a16:creationId xmlns:a16="http://schemas.microsoft.com/office/drawing/2014/main" id="{84DEB6F3-C0D5-41D3-BFA8-090AB03F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3231782"/>
            <a:ext cx="3035517" cy="2784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64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sure and Resistance in Syst Circ BW 3">
            <a:extLst>
              <a:ext uri="{FF2B5EF4-FFF2-40B4-BE49-F238E27FC236}">
                <a16:creationId xmlns:a16="http://schemas.microsoft.com/office/drawing/2014/main" id="{EAD2725E-D65A-4D1A-A8ED-5AD4E88D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3231782"/>
            <a:ext cx="3035517" cy="27840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80"/>
            <a:ext cx="10515600" cy="74845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Arterioles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1D35FF-DB69-4DE2-A542-1EB003F205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20392" y="888856"/>
          <a:ext cx="10151216" cy="22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17">
                  <a:extLst>
                    <a:ext uri="{9D8B030D-6E8A-4147-A177-3AD203B41FA5}">
                      <a16:colId xmlns:a16="http://schemas.microsoft.com/office/drawing/2014/main" val="2988088803"/>
                    </a:ext>
                  </a:extLst>
                </a:gridCol>
                <a:gridCol w="2899954">
                  <a:extLst>
                    <a:ext uri="{9D8B030D-6E8A-4147-A177-3AD203B41FA5}">
                      <a16:colId xmlns:a16="http://schemas.microsoft.com/office/drawing/2014/main" val="3047965185"/>
                    </a:ext>
                  </a:extLst>
                </a:gridCol>
                <a:gridCol w="2995748">
                  <a:extLst>
                    <a:ext uri="{9D8B030D-6E8A-4147-A177-3AD203B41FA5}">
                      <a16:colId xmlns:a16="http://schemas.microsoft.com/office/drawing/2014/main" val="3839176605"/>
                    </a:ext>
                  </a:extLst>
                </a:gridCol>
                <a:gridCol w="2828797">
                  <a:extLst>
                    <a:ext uri="{9D8B030D-6E8A-4147-A177-3AD203B41FA5}">
                      <a16:colId xmlns:a16="http://schemas.microsoft.com/office/drawing/2014/main" val="3862008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Blood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5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Arterioles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Large drop in blood pressure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Lower blood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Small diameter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/>
                        <a:t>Very thick walls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/>
                        <a:t>Smooth muscle of walls innervated by ANS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Causes vasoconstriction/dilation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Controls blood flow velocity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 dirty="0"/>
                        <a:t>Resistance vessels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CA" dirty="0"/>
                        <a:t>Control blood flow velocity to organs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81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6" descr="Blood vessel structures 2 with colour ii">
            <a:extLst>
              <a:ext uri="{FF2B5EF4-FFF2-40B4-BE49-F238E27FC236}">
                <a16:creationId xmlns:a16="http://schemas.microsoft.com/office/drawing/2014/main" id="{0E976924-7BDC-4432-BD91-A307F626D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9"/>
          <a:stretch/>
        </p:blipFill>
        <p:spPr>
          <a:xfrm>
            <a:off x="2828388" y="3665870"/>
            <a:ext cx="2340428" cy="2273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74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explain respiratory pump (which area is high pressure, which area is low pressure)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D81197-6C59-44C9-8BBB-41D42DAF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889090"/>
            <a:ext cx="5866597" cy="4050081"/>
          </a:xfrm>
        </p:spPr>
        <p:txBody>
          <a:bodyPr>
            <a:normAutofit/>
          </a:bodyPr>
          <a:lstStyle/>
          <a:p>
            <a:r>
              <a:rPr lang="en-CA" dirty="0"/>
              <a:t>During inhalation you have higher pressure in abdomen and lower in thorax</a:t>
            </a:r>
          </a:p>
          <a:p>
            <a:pPr lvl="1"/>
            <a:r>
              <a:rPr lang="en-CA" dirty="0"/>
              <a:t>Blood will move from abdomen to thorax </a:t>
            </a:r>
          </a:p>
          <a:p>
            <a:r>
              <a:rPr lang="en-CA" dirty="0"/>
              <a:t>During exhalation you have higher pressure in thorax and lower in abdomen</a:t>
            </a:r>
          </a:p>
          <a:p>
            <a:pPr lvl="1"/>
            <a:r>
              <a:rPr lang="en-CA" dirty="0"/>
              <a:t>Blood will move from thorax to abdomen</a:t>
            </a:r>
          </a:p>
          <a:p>
            <a:pPr lvl="1"/>
            <a:endParaRPr lang="en-CA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FA444CA-F7FC-4A60-A427-94976295E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736" y="2083338"/>
            <a:ext cx="5903861" cy="34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1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sure and Resistance in Syst Circ BW 3">
            <a:extLst>
              <a:ext uri="{FF2B5EF4-FFF2-40B4-BE49-F238E27FC236}">
                <a16:creationId xmlns:a16="http://schemas.microsoft.com/office/drawing/2014/main" id="{EAD2725E-D65A-4D1A-A8ED-5AD4E88D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3231782"/>
            <a:ext cx="3035517" cy="27840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80"/>
            <a:ext cx="10515600" cy="74845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Capillaries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1D35FF-DB69-4DE2-A542-1EB003F205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20392" y="888856"/>
          <a:ext cx="10151216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17">
                  <a:extLst>
                    <a:ext uri="{9D8B030D-6E8A-4147-A177-3AD203B41FA5}">
                      <a16:colId xmlns:a16="http://schemas.microsoft.com/office/drawing/2014/main" val="2988088803"/>
                    </a:ext>
                  </a:extLst>
                </a:gridCol>
                <a:gridCol w="2899954">
                  <a:extLst>
                    <a:ext uri="{9D8B030D-6E8A-4147-A177-3AD203B41FA5}">
                      <a16:colId xmlns:a16="http://schemas.microsoft.com/office/drawing/2014/main" val="3047965185"/>
                    </a:ext>
                  </a:extLst>
                </a:gridCol>
                <a:gridCol w="2995748">
                  <a:extLst>
                    <a:ext uri="{9D8B030D-6E8A-4147-A177-3AD203B41FA5}">
                      <a16:colId xmlns:a16="http://schemas.microsoft.com/office/drawing/2014/main" val="3839176605"/>
                    </a:ext>
                  </a:extLst>
                </a:gridCol>
                <a:gridCol w="2828797">
                  <a:extLst>
                    <a:ext uri="{9D8B030D-6E8A-4147-A177-3AD203B41FA5}">
                      <a16:colId xmlns:a16="http://schemas.microsoft.com/office/drawing/2014/main" val="3862008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Blood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5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Capillaries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Low blood pressure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Small drop in blood pressure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Very low blood velocity (1-2 cm/sec)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One endothelial cell thick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/>
                        <a:t>Large cross sectional area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/>
                        <a:t>Very large surface area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Diffusion of gas, nutrients and waste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 dirty="0"/>
                        <a:t>Exchange vessels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81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6" descr="Blood vessel structures 2 with colour iii">
            <a:extLst>
              <a:ext uri="{FF2B5EF4-FFF2-40B4-BE49-F238E27FC236}">
                <a16:creationId xmlns:a16="http://schemas.microsoft.com/office/drawing/2014/main" id="{ECD01C56-4D45-4216-9AA9-1FDF77B9A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3"/>
          <a:stretch/>
        </p:blipFill>
        <p:spPr>
          <a:xfrm>
            <a:off x="2821577" y="3703970"/>
            <a:ext cx="2865120" cy="223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08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sure and Resistance in Syst Circ BW 3">
            <a:extLst>
              <a:ext uri="{FF2B5EF4-FFF2-40B4-BE49-F238E27FC236}">
                <a16:creationId xmlns:a16="http://schemas.microsoft.com/office/drawing/2014/main" id="{EAD2725E-D65A-4D1A-A8ED-5AD4E88D2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3231782"/>
            <a:ext cx="3035517" cy="278400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80"/>
            <a:ext cx="10515600" cy="748450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Veins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1D35FF-DB69-4DE2-A542-1EB003F2058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20392" y="888856"/>
          <a:ext cx="10151216" cy="232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17">
                  <a:extLst>
                    <a:ext uri="{9D8B030D-6E8A-4147-A177-3AD203B41FA5}">
                      <a16:colId xmlns:a16="http://schemas.microsoft.com/office/drawing/2014/main" val="2988088803"/>
                    </a:ext>
                  </a:extLst>
                </a:gridCol>
                <a:gridCol w="2899954">
                  <a:extLst>
                    <a:ext uri="{9D8B030D-6E8A-4147-A177-3AD203B41FA5}">
                      <a16:colId xmlns:a16="http://schemas.microsoft.com/office/drawing/2014/main" val="3047965185"/>
                    </a:ext>
                  </a:extLst>
                </a:gridCol>
                <a:gridCol w="2995748">
                  <a:extLst>
                    <a:ext uri="{9D8B030D-6E8A-4147-A177-3AD203B41FA5}">
                      <a16:colId xmlns:a16="http://schemas.microsoft.com/office/drawing/2014/main" val="3839176605"/>
                    </a:ext>
                  </a:extLst>
                </a:gridCol>
                <a:gridCol w="2828797">
                  <a:extLst>
                    <a:ext uri="{9D8B030D-6E8A-4147-A177-3AD203B41FA5}">
                      <a16:colId xmlns:a16="http://schemas.microsoft.com/office/drawing/2014/main" val="3862008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Blood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5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Low blood pressure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Low to medium blood velocity (5-10 cm/sec)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3" indent="-182563">
                        <a:buFontTx/>
                        <a:buChar char="-"/>
                      </a:pPr>
                      <a:r>
                        <a:rPr lang="en-CA" dirty="0"/>
                        <a:t>Very thin walls with large diameter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/>
                        <a:t>Contain valves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/>
                        <a:t>Some elastic tissue</a:t>
                      </a:r>
                    </a:p>
                    <a:p>
                      <a:pPr marL="182563" indent="-182563">
                        <a:buFontTx/>
                        <a:buChar char="-"/>
                      </a:pPr>
                      <a:r>
                        <a:rPr lang="en-CA" sz="1800" dirty="0" err="1"/>
                        <a:t>Smoth</a:t>
                      </a:r>
                      <a:r>
                        <a:rPr lang="en-CA" sz="1800" dirty="0"/>
                        <a:t> of smooth muscle innervated by ANS</a:t>
                      </a:r>
                    </a:p>
                    <a:p>
                      <a:pPr marL="357188" indent="-174625">
                        <a:buFont typeface="Wingdings" panose="05000000000000000000" pitchFamily="2" charset="2"/>
                        <a:buChar char="§"/>
                      </a:pPr>
                      <a:r>
                        <a:rPr lang="en-CA" sz="1400" dirty="0"/>
                        <a:t>Vasoconstriction/dilation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 dirty="0"/>
                        <a:t>Capacitance vessels: 70% of TBV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81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4" descr="Blood vessel structures 2 with colour iiii">
            <a:extLst>
              <a:ext uri="{FF2B5EF4-FFF2-40B4-BE49-F238E27FC236}">
                <a16:creationId xmlns:a16="http://schemas.microsoft.com/office/drawing/2014/main" id="{B8634C7F-BB8B-4C68-A6E8-F504AA108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66"/>
          <a:stretch/>
        </p:blipFill>
        <p:spPr>
          <a:xfrm>
            <a:off x="2018212" y="3590536"/>
            <a:ext cx="3894908" cy="2198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00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Starling Forces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10515599" cy="4493623"/>
          </a:xfrm>
        </p:spPr>
        <p:txBody>
          <a:bodyPr>
            <a:normAutofit/>
          </a:bodyPr>
          <a:lstStyle/>
          <a:p>
            <a:r>
              <a:rPr lang="en-CA" sz="3200" dirty="0"/>
              <a:t>Two hydrostatic pressures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Capillary hydrostatic pressure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Interstitial fluid hydrostatic pressure</a:t>
            </a:r>
          </a:p>
          <a:p>
            <a:r>
              <a:rPr lang="en-CA" sz="3200" dirty="0"/>
              <a:t>Two osmotic pressures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Plasma osmotic pressure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Interstitial osmotic pressure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10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 In Capillaries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10515599" cy="4493623"/>
          </a:xfrm>
        </p:spPr>
        <p:txBody>
          <a:bodyPr>
            <a:normAutofit/>
          </a:bodyPr>
          <a:lstStyle/>
          <a:p>
            <a:r>
              <a:rPr lang="en-CA" sz="3200" dirty="0"/>
              <a:t>Diffusion</a:t>
            </a:r>
          </a:p>
          <a:p>
            <a:pPr marL="984250" lvl="1" indent="-444500">
              <a:buFont typeface="Wingdings" panose="05000000000000000000" pitchFamily="2" charset="2"/>
              <a:buChar char="Ø"/>
            </a:pPr>
            <a:r>
              <a:rPr lang="en-CA" sz="2800" dirty="0"/>
              <a:t>Down concentration gradients</a:t>
            </a:r>
          </a:p>
          <a:p>
            <a:pPr marL="984250" lvl="1" indent="-444500">
              <a:buFont typeface="Wingdings" panose="05000000000000000000" pitchFamily="2" charset="2"/>
              <a:buChar char="Ø"/>
            </a:pPr>
            <a:r>
              <a:rPr lang="en-CA" sz="2800" dirty="0"/>
              <a:t>Oxygen, CO</a:t>
            </a:r>
            <a:r>
              <a:rPr lang="en-CA" sz="2800" baseline="30000" dirty="0"/>
              <a:t>2</a:t>
            </a:r>
            <a:r>
              <a:rPr lang="en-CA" sz="2800" dirty="0"/>
              <a:t>, O</a:t>
            </a:r>
            <a:r>
              <a:rPr lang="en-CA" sz="2800" baseline="30000" dirty="0"/>
              <a:t>2</a:t>
            </a:r>
            <a:r>
              <a:rPr lang="en-CA" sz="2800" dirty="0"/>
              <a:t>, lipid soluble substances</a:t>
            </a:r>
          </a:p>
          <a:p>
            <a:r>
              <a:rPr lang="en-CA" sz="3200" dirty="0"/>
              <a:t>Filtration and reabsorption (Starling forces)</a:t>
            </a:r>
          </a:p>
          <a:p>
            <a:pPr marL="984250" lvl="1" indent="-444500">
              <a:buFont typeface="Wingdings" panose="05000000000000000000" pitchFamily="2" charset="2"/>
              <a:buChar char="Ø"/>
            </a:pPr>
            <a:r>
              <a:rPr lang="en-CA" dirty="0"/>
              <a:t>Filtration: movement of fluid out of capillary</a:t>
            </a:r>
          </a:p>
          <a:p>
            <a:pPr marL="984250" lvl="1" indent="-444500">
              <a:buFont typeface="Wingdings" panose="05000000000000000000" pitchFamily="2" charset="2"/>
              <a:buChar char="Ø"/>
            </a:pPr>
            <a:r>
              <a:rPr lang="en-CA" dirty="0"/>
              <a:t>Reabsorption: movement of fluid back into capillary</a:t>
            </a:r>
          </a:p>
          <a:p>
            <a:pPr marL="457200" lvl="1" indent="0">
              <a:buNone/>
            </a:pPr>
            <a:endParaRPr lang="en-CA" sz="2800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33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Capillary Hydrostatic Pressure (P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10515599" cy="4493623"/>
          </a:xfrm>
        </p:spPr>
        <p:txBody>
          <a:bodyPr>
            <a:normAutofit/>
          </a:bodyPr>
          <a:lstStyle/>
          <a:p>
            <a:r>
              <a:rPr lang="en-CA" sz="3200" dirty="0"/>
              <a:t>Pressure exerted by fluid in the capillary</a:t>
            </a:r>
          </a:p>
          <a:p>
            <a:r>
              <a:rPr lang="en-CA" sz="3200" dirty="0"/>
              <a:t>Pressure drives fluid </a:t>
            </a:r>
            <a:r>
              <a:rPr lang="en-CA" sz="3200" dirty="0">
                <a:solidFill>
                  <a:srgbClr val="FF0000"/>
                </a:solidFill>
              </a:rPr>
              <a:t>OUT</a:t>
            </a:r>
            <a:r>
              <a:rPr lang="en-CA" sz="3200" dirty="0"/>
              <a:t> of capillary and is generated by ventricular systole (</a:t>
            </a:r>
            <a:r>
              <a:rPr lang="en-CA" sz="3200" dirty="0">
                <a:solidFill>
                  <a:srgbClr val="FF0000"/>
                </a:solidFill>
              </a:rPr>
              <a:t>Filtration</a:t>
            </a:r>
            <a:r>
              <a:rPr lang="en-CA" sz="3200" dirty="0"/>
              <a:t>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B2F1BA-33F9-4656-92EE-1B1846ADDF10}"/>
              </a:ext>
            </a:extLst>
          </p:cNvPr>
          <p:cNvGrpSpPr/>
          <p:nvPr/>
        </p:nvGrpSpPr>
        <p:grpSpPr>
          <a:xfrm>
            <a:off x="1626698" y="3379368"/>
            <a:ext cx="3590194" cy="2411831"/>
            <a:chOff x="1187051" y="3887409"/>
            <a:chExt cx="3686175" cy="2514600"/>
          </a:xfrm>
        </p:grpSpPr>
        <p:pic>
          <p:nvPicPr>
            <p:cNvPr id="7" name="Picture 6" descr="Starling Forces at Capillary in colour 1ai.bmp">
              <a:extLst>
                <a:ext uri="{FF2B5EF4-FFF2-40B4-BE49-F238E27FC236}">
                  <a16:creationId xmlns:a16="http://schemas.microsoft.com/office/drawing/2014/main" id="{8FC08875-1A0B-4332-AF54-1CE3E52E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051" y="3887409"/>
              <a:ext cx="3686175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Bent Arrow 14">
              <a:extLst>
                <a:ext uri="{FF2B5EF4-FFF2-40B4-BE49-F238E27FC236}">
                  <a16:creationId xmlns:a16="http://schemas.microsoft.com/office/drawing/2014/main" id="{0140DA2E-0609-4FBD-8566-ED9352C011BD}"/>
                </a:ext>
              </a:extLst>
            </p:cNvPr>
            <p:cNvSpPr/>
            <p:nvPr/>
          </p:nvSpPr>
          <p:spPr bwMode="auto">
            <a:xfrm flipV="1">
              <a:off x="1529951" y="4484528"/>
              <a:ext cx="342900" cy="800100"/>
            </a:xfrm>
            <a:prstGeom prst="ben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642938" indent="-128588" defTabSz="685800">
                <a:defRPr/>
              </a:pPr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BF6054-225B-41D3-B612-A8FC9661F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8551" y="5341780"/>
              <a:ext cx="938719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eaLnBrk="1" hangingPunct="1"/>
              <a:r>
                <a:rPr lang="en-US" sz="900" b="1" dirty="0">
                  <a:solidFill>
                    <a:srgbClr val="FF0000"/>
                  </a:solidFill>
                </a:rPr>
                <a:t>25 mmHg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5805F-C360-4926-8261-F2A19B981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0201" y="5284629"/>
              <a:ext cx="938719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eaLnBrk="1" hangingPunct="1"/>
              <a:r>
                <a:rPr lang="en-US" sz="900" b="1">
                  <a:solidFill>
                    <a:srgbClr val="FF0000"/>
                  </a:solidFill>
                </a:rPr>
                <a:t>10 mmHg</a:t>
              </a:r>
            </a:p>
          </p:txBody>
        </p:sp>
        <p:sp>
          <p:nvSpPr>
            <p:cNvPr id="11" name="Bent Arrow 17">
              <a:extLst>
                <a:ext uri="{FF2B5EF4-FFF2-40B4-BE49-F238E27FC236}">
                  <a16:creationId xmlns:a16="http://schemas.microsoft.com/office/drawing/2014/main" id="{C0EEADC6-B76A-40B3-8251-BDABC2A51231}"/>
                </a:ext>
              </a:extLst>
            </p:cNvPr>
            <p:cNvSpPr/>
            <p:nvPr/>
          </p:nvSpPr>
          <p:spPr bwMode="auto">
            <a:xfrm rot="16200000" flipV="1">
              <a:off x="3987401" y="4713128"/>
              <a:ext cx="800100" cy="342900"/>
            </a:xfrm>
            <a:prstGeom prst="ben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642938" indent="-128588" defTabSz="685800">
                <a:defRPr/>
              </a:pPr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2" name="Picture 2" descr="https://classconnection.s3.amazonaws.com/599/flashcards/1418599/png/if1334012845386.png">
            <a:extLst>
              <a:ext uri="{FF2B5EF4-FFF2-40B4-BE49-F238E27FC236}">
                <a16:creationId xmlns:a16="http://schemas.microsoft.com/office/drawing/2014/main" id="{3AF5EAC1-08CC-459B-B2E1-D472BB0E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75" y="3915879"/>
            <a:ext cx="4569065" cy="16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151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11" y="199662"/>
            <a:ext cx="10824755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Interstitial Fluid Hydrostatic Pressure (P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10515599" cy="4493623"/>
          </a:xfrm>
        </p:spPr>
        <p:txBody>
          <a:bodyPr>
            <a:normAutofit/>
          </a:bodyPr>
          <a:lstStyle/>
          <a:p>
            <a:r>
              <a:rPr lang="en-CA" sz="3200" dirty="0"/>
              <a:t>Pressure exerted by fluid in the interstitial space between cells in the tissue</a:t>
            </a:r>
          </a:p>
          <a:p>
            <a:r>
              <a:rPr lang="en-CA" sz="3200" dirty="0"/>
              <a:t>Movement depends on pressure in the tissue</a:t>
            </a:r>
          </a:p>
          <a:p>
            <a:pPr lvl="1"/>
            <a:r>
              <a:rPr lang="en-CA" sz="2800" dirty="0"/>
              <a:t>Can be negative </a:t>
            </a:r>
            <a:r>
              <a:rPr lang="en-CA" sz="2800" dirty="0">
                <a:sym typeface="Wingdings" panose="05000000000000000000" pitchFamily="2" charset="2"/>
              </a:rPr>
              <a:t> </a:t>
            </a:r>
            <a:r>
              <a:rPr lang="en-CA" sz="2800" dirty="0">
                <a:solidFill>
                  <a:srgbClr val="FF0000"/>
                </a:solidFill>
                <a:sym typeface="Wingdings" panose="05000000000000000000" pitchFamily="2" charset="2"/>
              </a:rPr>
              <a:t>Filtration</a:t>
            </a:r>
            <a:r>
              <a:rPr lang="en-CA" sz="2800" dirty="0">
                <a:sym typeface="Wingdings" panose="05000000000000000000" pitchFamily="2" charset="2"/>
              </a:rPr>
              <a:t> into tissue</a:t>
            </a:r>
          </a:p>
          <a:p>
            <a:pPr lvl="1"/>
            <a:r>
              <a:rPr lang="en-CA" sz="2800" dirty="0">
                <a:sym typeface="Wingdings" panose="05000000000000000000" pitchFamily="2" charset="2"/>
              </a:rPr>
              <a:t>Can be positive  </a:t>
            </a:r>
            <a:r>
              <a:rPr lang="en-CA" sz="2800" dirty="0">
                <a:solidFill>
                  <a:srgbClr val="FF0000"/>
                </a:solidFill>
                <a:sym typeface="Wingdings" panose="05000000000000000000" pitchFamily="2" charset="2"/>
              </a:rPr>
              <a:t>Reabsorption</a:t>
            </a:r>
            <a:r>
              <a:rPr lang="en-CA" sz="2800" dirty="0">
                <a:sym typeface="Wingdings" panose="05000000000000000000" pitchFamily="2" charset="2"/>
              </a:rPr>
              <a:t> into capillary</a:t>
            </a:r>
            <a:endParaRPr lang="en-CA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2" name="Picture 2" descr="https://classconnection.s3.amazonaws.com/599/flashcards/1418599/png/if1334012845386.png">
            <a:extLst>
              <a:ext uri="{FF2B5EF4-FFF2-40B4-BE49-F238E27FC236}">
                <a16:creationId xmlns:a16="http://schemas.microsoft.com/office/drawing/2014/main" id="{3AF5EAC1-08CC-459B-B2E1-D472BB0E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501" y="4021233"/>
            <a:ext cx="4569065" cy="16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tarling Forces at Capillary in colour 1bi.bmp">
            <a:extLst>
              <a:ext uri="{FF2B5EF4-FFF2-40B4-BE49-F238E27FC236}">
                <a16:creationId xmlns:a16="http://schemas.microsoft.com/office/drawing/2014/main" id="{0531081B-8742-41F0-A629-C7B9F4BBC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95" y="3710505"/>
            <a:ext cx="3266706" cy="22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8A1C0F-6E46-4D05-958D-1C2F9A1F9946}"/>
              </a:ext>
            </a:extLst>
          </p:cNvPr>
          <p:cNvSpPr txBox="1"/>
          <p:nvPr/>
        </p:nvSpPr>
        <p:spPr>
          <a:xfrm>
            <a:off x="229403" y="4119154"/>
            <a:ext cx="3165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Subcutaneous tissues: -6mmHg</a:t>
            </a:r>
          </a:p>
          <a:p>
            <a:r>
              <a:rPr lang="en-CA" dirty="0"/>
              <a:t>Interstitial fluid: +6mmHg</a:t>
            </a:r>
          </a:p>
        </p:txBody>
      </p:sp>
    </p:spTree>
    <p:extLst>
      <p:ext uri="{BB962C8B-B14F-4D97-AF65-F5344CB8AC3E}">
        <p14:creationId xmlns:p14="http://schemas.microsoft.com/office/powerpoint/2010/main" val="788664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D289FF-BCE4-4704-8E35-325DDF40F8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99662"/>
                <a:ext cx="10515600" cy="1097915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CA" sz="4800" b="1" dirty="0">
                    <a:solidFill>
                      <a:srgbClr val="4F268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Interstitial Osmotic Pressure (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solidFill>
                          <a:srgbClr val="4F26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𝝅</m:t>
                    </m:r>
                  </m:oMath>
                </a14:m>
                <a:r>
                  <a:rPr lang="en-CA" sz="4800" b="1" baseline="-25000" dirty="0">
                    <a:solidFill>
                      <a:srgbClr val="4F268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CA" sz="4800" b="1" dirty="0">
                    <a:solidFill>
                      <a:srgbClr val="4F268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CA" b="1" dirty="0">
                  <a:solidFill>
                    <a:srgbClr val="4F2683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D289FF-BCE4-4704-8E35-325DDF40F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99662"/>
                <a:ext cx="10515600" cy="1097915"/>
              </a:xfrm>
              <a:blipFill>
                <a:blip r:embed="rId2"/>
                <a:stretch>
                  <a:fillRect t="-3333" b="-13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10515599" cy="4493623"/>
          </a:xfrm>
        </p:spPr>
        <p:txBody>
          <a:bodyPr>
            <a:normAutofit/>
          </a:bodyPr>
          <a:lstStyle/>
          <a:p>
            <a:r>
              <a:rPr lang="en-CA" sz="3200" dirty="0"/>
              <a:t>Pressure caused by osmosis due to few proteins in interstitial fluid (5mmHg)</a:t>
            </a:r>
          </a:p>
          <a:p>
            <a:r>
              <a:rPr lang="en-CA" sz="3200" dirty="0"/>
              <a:t>Pressure drives fluid </a:t>
            </a:r>
            <a:r>
              <a:rPr lang="en-CA" sz="3200" dirty="0">
                <a:solidFill>
                  <a:srgbClr val="FF0000"/>
                </a:solidFill>
              </a:rPr>
              <a:t>OUT</a:t>
            </a:r>
            <a:r>
              <a:rPr lang="en-CA" sz="3200" dirty="0"/>
              <a:t> of capillary and into tissue (</a:t>
            </a:r>
            <a:r>
              <a:rPr lang="en-CA" sz="3200" dirty="0">
                <a:solidFill>
                  <a:srgbClr val="FF0000"/>
                </a:solidFill>
              </a:rPr>
              <a:t>Filtration</a:t>
            </a:r>
            <a:r>
              <a:rPr lang="en-CA" sz="3200" dirty="0"/>
              <a:t>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2" name="Picture 2" descr="https://classconnection.s3.amazonaws.com/599/flashcards/1418599/png/if1334012845386.png">
            <a:extLst>
              <a:ext uri="{FF2B5EF4-FFF2-40B4-BE49-F238E27FC236}">
                <a16:creationId xmlns:a16="http://schemas.microsoft.com/office/drawing/2014/main" id="{3AF5EAC1-08CC-459B-B2E1-D472BB0E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75" y="3915879"/>
            <a:ext cx="4569065" cy="16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tarling Forces at Capillary in colour 1ci.bmp">
            <a:extLst>
              <a:ext uri="{FF2B5EF4-FFF2-40B4-BE49-F238E27FC236}">
                <a16:creationId xmlns:a16="http://schemas.microsoft.com/office/drawing/2014/main" id="{A460C65D-D1CC-4716-AF0D-6330BAC12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17" y="3364848"/>
            <a:ext cx="3721779" cy="253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115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D289FF-BCE4-4704-8E35-325DDF40F8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99662"/>
                <a:ext cx="10515600" cy="1097915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CA" sz="4800" b="1" dirty="0">
                    <a:solidFill>
                      <a:srgbClr val="4F268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Plasma Osmotic Pressure (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solidFill>
                          <a:srgbClr val="4F26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𝝅</m:t>
                    </m:r>
                  </m:oMath>
                </a14:m>
                <a:r>
                  <a:rPr lang="en-CA" sz="4800" b="1" baseline="-25000" dirty="0">
                    <a:solidFill>
                      <a:srgbClr val="4F268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CA" sz="4800" b="1" dirty="0">
                    <a:solidFill>
                      <a:srgbClr val="4F268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CA" b="1" dirty="0">
                  <a:solidFill>
                    <a:srgbClr val="4F2683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D289FF-BCE4-4704-8E35-325DDF40F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99662"/>
                <a:ext cx="10515600" cy="1097915"/>
              </a:xfrm>
              <a:blipFill>
                <a:blip r:embed="rId2"/>
                <a:stretch>
                  <a:fillRect t="-3333" b="-13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6"/>
            <a:ext cx="10515599" cy="4493623"/>
          </a:xfrm>
        </p:spPr>
        <p:txBody>
          <a:bodyPr>
            <a:normAutofit/>
          </a:bodyPr>
          <a:lstStyle/>
          <a:p>
            <a:r>
              <a:rPr lang="en-CA" sz="3200" dirty="0"/>
              <a:t>Pressure caused by osmosis due to proteins in plasma (28mmHg)</a:t>
            </a:r>
          </a:p>
          <a:p>
            <a:r>
              <a:rPr lang="en-CA" sz="3200" dirty="0"/>
              <a:t>Pressure drives fluid </a:t>
            </a:r>
            <a:r>
              <a:rPr lang="en-CA" sz="3200" dirty="0">
                <a:solidFill>
                  <a:srgbClr val="FF0000"/>
                </a:solidFill>
              </a:rPr>
              <a:t>INTO</a:t>
            </a:r>
            <a:r>
              <a:rPr lang="en-CA" sz="3200" dirty="0"/>
              <a:t> capillary (</a:t>
            </a:r>
            <a:r>
              <a:rPr lang="en-CA" sz="3200" dirty="0">
                <a:solidFill>
                  <a:srgbClr val="FF0000"/>
                </a:solidFill>
              </a:rPr>
              <a:t>Reabsorption</a:t>
            </a:r>
            <a:r>
              <a:rPr lang="en-CA" sz="3200" dirty="0"/>
              <a:t>)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 descr="Starling Forces at Capillary in colour 1di.bmp">
            <a:extLst>
              <a:ext uri="{FF2B5EF4-FFF2-40B4-BE49-F238E27FC236}">
                <a16:creationId xmlns:a16="http://schemas.microsoft.com/office/drawing/2014/main" id="{5E4F2E73-B644-45FC-B3ED-5DBECE60A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09" y="3206981"/>
            <a:ext cx="3686455" cy="25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classconnection.s3.amazonaws.com/599/flashcards/1418599/png/if1334012845386.png">
            <a:extLst>
              <a:ext uri="{FF2B5EF4-FFF2-40B4-BE49-F238E27FC236}">
                <a16:creationId xmlns:a16="http://schemas.microsoft.com/office/drawing/2014/main" id="{67516EAE-26A1-4667-ADEA-6DDE2618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75" y="3915879"/>
            <a:ext cx="4569065" cy="16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10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 of Starling Forces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404" y="1297576"/>
                <a:ext cx="8017614" cy="4493623"/>
              </a:xfrm>
            </p:spPr>
            <p:txBody>
              <a:bodyPr>
                <a:normAutofit/>
              </a:bodyPr>
              <a:lstStyle/>
              <a:p>
                <a:r>
                  <a:rPr lang="en-CA" sz="3200" dirty="0">
                    <a:solidFill>
                      <a:schemeClr val="tx1"/>
                    </a:solidFill>
                  </a:rPr>
                  <a:t>Starling-Landis equation used to calculate net fluid movement (NFM) across capillary bed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𝑁𝐹𝑀</m:t>
                      </m:r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𝐼𝐹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d>
                            <m:dPr>
                              <m:ctrlPr>
                                <a:rPr lang="en-C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is filtration coefficient, which represents permeability of capillary (assume 1)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𝑁𝐹𝑀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d>
                            <m:dPr>
                              <m:ctrlP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−(+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𝑁𝐹𝑀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𝑚𝑚𝐻𝑔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  <a:p>
                <a:r>
                  <a:rPr lang="en-CA" sz="3200" dirty="0">
                    <a:solidFill>
                      <a:schemeClr val="tx1"/>
                    </a:solidFill>
                  </a:rPr>
                  <a:t>If positive filtration </a:t>
                </a:r>
                <a:r>
                  <a:rPr lang="en-CA" sz="3200" dirty="0">
                    <a:solidFill>
                      <a:srgbClr val="FF0000"/>
                    </a:solidFill>
                  </a:rPr>
                  <a:t>OUT</a:t>
                </a:r>
                <a:r>
                  <a:rPr lang="en-CA" sz="3200" dirty="0">
                    <a:solidFill>
                      <a:schemeClr val="tx1"/>
                    </a:solidFill>
                  </a:rPr>
                  <a:t> of capillary, if negative reabsorption </a:t>
                </a:r>
                <a:r>
                  <a:rPr lang="en-CA" sz="3200" dirty="0">
                    <a:solidFill>
                      <a:srgbClr val="FF0000"/>
                    </a:solidFill>
                  </a:rPr>
                  <a:t>INTO</a:t>
                </a:r>
                <a:r>
                  <a:rPr lang="en-CA" sz="3200" dirty="0">
                    <a:solidFill>
                      <a:schemeClr val="tx1"/>
                    </a:solidFill>
                  </a:rPr>
                  <a:t> capillary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404" y="1297576"/>
                <a:ext cx="8017614" cy="4493623"/>
              </a:xfrm>
              <a:blipFill>
                <a:blip r:embed="rId2"/>
                <a:stretch>
                  <a:fillRect l="-1749" t="-2849" r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4" descr="Starling Forces at Capillary in colour 2">
            <a:extLst>
              <a:ext uri="{FF2B5EF4-FFF2-40B4-BE49-F238E27FC236}">
                <a16:creationId xmlns:a16="http://schemas.microsoft.com/office/drawing/2014/main" id="{D8A736D2-C1FF-4C05-A778-0AB2CAA0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7128" y="1842225"/>
            <a:ext cx="4246562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174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10, P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1, </a:t>
            </a:r>
            <a:r>
              <a:rPr lang="el-GR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5, </a:t>
            </a:r>
            <a:r>
              <a:rPr lang="el-GR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CA" sz="4800" b="1" baseline="-25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5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58894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explain the process of the baroreceptor reflex (in the perspective of decreased blood pressure/MAP)</a:t>
            </a:r>
            <a:endParaRPr lang="en-CA" sz="32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4A2C81D-C0D9-4EE7-9EF3-8A8B3B6FB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028628"/>
              </p:ext>
            </p:extLst>
          </p:nvPr>
        </p:nvGraphicFramePr>
        <p:xfrm>
          <a:off x="-165363" y="1692370"/>
          <a:ext cx="6600898" cy="4183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020BCF-B717-40C4-8C49-14CFAB4F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261" y="2306972"/>
            <a:ext cx="6082717" cy="3435479"/>
          </a:xfrm>
        </p:spPr>
        <p:txBody>
          <a:bodyPr>
            <a:normAutofit/>
          </a:bodyPr>
          <a:lstStyle/>
          <a:p>
            <a:r>
              <a:rPr lang="en-US" sz="3200" dirty="0"/>
              <a:t>In low pressure, baroreceptors reduce their firing</a:t>
            </a:r>
          </a:p>
          <a:p>
            <a:r>
              <a:rPr lang="en-US" sz="3200" dirty="0"/>
              <a:t>This signals the CV center to shut off PNS and activate SNS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117225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27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Intrinsic Mechanisms:</a:t>
            </a:r>
            <a:br>
              <a:rPr lang="en-CA" sz="4800" b="1" dirty="0">
                <a:solidFill>
                  <a:srgbClr val="4F227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4800" b="1" dirty="0">
                <a:solidFill>
                  <a:srgbClr val="4F227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Myogenic Theory</a:t>
            </a:r>
            <a:endParaRPr lang="en-CA" b="1" dirty="0">
              <a:solidFill>
                <a:srgbClr val="4F227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2" y="1297576"/>
            <a:ext cx="6096000" cy="4493623"/>
          </a:xfrm>
        </p:spPr>
        <p:txBody>
          <a:bodyPr>
            <a:normAutofit/>
          </a:bodyPr>
          <a:lstStyle/>
          <a:p>
            <a:r>
              <a:rPr lang="en-CA" sz="3200" dirty="0"/>
              <a:t>Maintain blood flow when there is change in blood pressure</a:t>
            </a:r>
          </a:p>
          <a:p>
            <a:r>
              <a:rPr lang="en-CA" sz="3200" dirty="0">
                <a:solidFill>
                  <a:srgbClr val="FF0000"/>
                </a:solidFill>
              </a:rPr>
              <a:t>Increase</a:t>
            </a:r>
            <a:r>
              <a:rPr lang="en-CA" sz="3200" dirty="0"/>
              <a:t> in blood pressure </a:t>
            </a:r>
            <a:r>
              <a:rPr lang="en-CA" sz="3200" dirty="0">
                <a:sym typeface="Wingdings" panose="05000000000000000000" pitchFamily="2" charset="2"/>
              </a:rPr>
              <a:t> </a:t>
            </a:r>
            <a:r>
              <a:rPr lang="en-CA" sz="3200" dirty="0">
                <a:solidFill>
                  <a:srgbClr val="FF0000"/>
                </a:solidFill>
                <a:sym typeface="Wingdings" panose="05000000000000000000" pitchFamily="2" charset="2"/>
              </a:rPr>
              <a:t>contraction</a:t>
            </a:r>
            <a:r>
              <a:rPr lang="en-CA" sz="3200" dirty="0">
                <a:sym typeface="Wingdings" panose="05000000000000000000" pitchFamily="2" charset="2"/>
              </a:rPr>
              <a:t> of smooth muscles in arterioles (</a:t>
            </a:r>
            <a:r>
              <a:rPr lang="en-CA" sz="3200" dirty="0">
                <a:solidFill>
                  <a:srgbClr val="FF0000"/>
                </a:solidFill>
                <a:sym typeface="Wingdings" panose="05000000000000000000" pitchFamily="2" charset="2"/>
              </a:rPr>
              <a:t>Vasoconstriction</a:t>
            </a:r>
            <a:r>
              <a:rPr lang="en-CA" sz="3200" dirty="0">
                <a:sym typeface="Wingdings" panose="05000000000000000000" pitchFamily="2" charset="2"/>
              </a:rPr>
              <a:t>)</a:t>
            </a:r>
          </a:p>
          <a:p>
            <a:r>
              <a:rPr lang="en-CA" sz="3200" dirty="0">
                <a:solidFill>
                  <a:srgbClr val="FF0000"/>
                </a:solidFill>
              </a:rPr>
              <a:t>Decrease</a:t>
            </a:r>
            <a:r>
              <a:rPr lang="en-CA" sz="3200" dirty="0"/>
              <a:t> in blood pressure </a:t>
            </a:r>
            <a:r>
              <a:rPr lang="en-CA" sz="3200" dirty="0">
                <a:sym typeface="Wingdings" panose="05000000000000000000" pitchFamily="2" charset="2"/>
              </a:rPr>
              <a:t> </a:t>
            </a:r>
            <a:r>
              <a:rPr lang="en-CA" sz="3200" dirty="0">
                <a:solidFill>
                  <a:srgbClr val="FF0000"/>
                </a:solidFill>
                <a:sym typeface="Wingdings" panose="05000000000000000000" pitchFamily="2" charset="2"/>
              </a:rPr>
              <a:t>relaxation</a:t>
            </a:r>
            <a:r>
              <a:rPr lang="en-CA" sz="3200" dirty="0">
                <a:sym typeface="Wingdings" panose="05000000000000000000" pitchFamily="2" charset="2"/>
              </a:rPr>
              <a:t> of smooth muscles in arterioles (</a:t>
            </a:r>
            <a:r>
              <a:rPr lang="en-CA" sz="3200" dirty="0">
                <a:solidFill>
                  <a:srgbClr val="FF0000"/>
                </a:solidFill>
                <a:sym typeface="Wingdings" panose="05000000000000000000" pitchFamily="2" charset="2"/>
              </a:rPr>
              <a:t>Vasodilation</a:t>
            </a:r>
            <a:r>
              <a:rPr lang="en-CA" sz="3200" dirty="0">
                <a:sym typeface="Wingdings" panose="05000000000000000000" pitchFamily="2" charset="2"/>
              </a:rPr>
              <a:t>)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AE8610-C479-44C7-8D9C-2CACB99EB0B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66907" y="1522166"/>
          <a:ext cx="5803174" cy="344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5884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Intrinsic Mechanisms:</a:t>
            </a:r>
            <a:b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Metabolic Theory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/>
          </a:bodyPr>
          <a:lstStyle/>
          <a:p>
            <a:r>
              <a:rPr lang="en-CA" sz="3200" dirty="0"/>
              <a:t>Active tissue releases metabolic by-products called </a:t>
            </a:r>
            <a:r>
              <a:rPr lang="en-CA" sz="3200" dirty="0">
                <a:solidFill>
                  <a:srgbClr val="FF0000"/>
                </a:solidFill>
              </a:rPr>
              <a:t>vasodilator metabolites </a:t>
            </a:r>
            <a:r>
              <a:rPr lang="en-CA" sz="3200" dirty="0"/>
              <a:t>(VDMs)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Increase in: CO</a:t>
            </a:r>
            <a:r>
              <a:rPr lang="en-CA" sz="2800" baseline="30000" dirty="0"/>
              <a:t>2</a:t>
            </a:r>
            <a:r>
              <a:rPr lang="en-CA" sz="2800" dirty="0"/>
              <a:t>, [H</a:t>
            </a:r>
            <a:r>
              <a:rPr lang="en-CA" sz="2800" baseline="30000" dirty="0"/>
              <a:t>+</a:t>
            </a:r>
            <a:r>
              <a:rPr lang="en-CA" sz="2800" dirty="0"/>
              <a:t>], adenosine, temperature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/>
              <a:t>Decrease in: O</a:t>
            </a:r>
            <a:r>
              <a:rPr lang="en-CA" sz="2800" baseline="30000" dirty="0"/>
              <a:t>2</a:t>
            </a:r>
          </a:p>
          <a:p>
            <a:r>
              <a:rPr lang="en-CA" sz="3200" dirty="0">
                <a:solidFill>
                  <a:srgbClr val="FF0000"/>
                </a:solidFill>
              </a:rPr>
              <a:t>Increase</a:t>
            </a:r>
            <a:r>
              <a:rPr lang="en-CA" sz="3200" dirty="0"/>
              <a:t> in VDMs</a:t>
            </a:r>
            <a:r>
              <a:rPr lang="en-CA" sz="3200" dirty="0">
                <a:sym typeface="Wingdings" panose="05000000000000000000" pitchFamily="2" charset="2"/>
              </a:rPr>
              <a:t> </a:t>
            </a:r>
            <a:r>
              <a:rPr lang="en-CA" sz="3200" dirty="0">
                <a:solidFill>
                  <a:srgbClr val="FF0000"/>
                </a:solidFill>
                <a:sym typeface="Wingdings" panose="05000000000000000000" pitchFamily="2" charset="2"/>
              </a:rPr>
              <a:t>relaxation</a:t>
            </a:r>
            <a:r>
              <a:rPr lang="en-CA" sz="3200" dirty="0">
                <a:sym typeface="Wingdings" panose="05000000000000000000" pitchFamily="2" charset="2"/>
              </a:rPr>
              <a:t> of smooth muscles in vessels (</a:t>
            </a:r>
            <a:r>
              <a:rPr lang="en-CA" sz="3200" dirty="0">
                <a:solidFill>
                  <a:srgbClr val="FF0000"/>
                </a:solidFill>
                <a:sym typeface="Wingdings" panose="05000000000000000000" pitchFamily="2" charset="2"/>
              </a:rPr>
              <a:t>Vasodilation</a:t>
            </a:r>
            <a:r>
              <a:rPr lang="en-CA" sz="3200" dirty="0">
                <a:sym typeface="Wingdings" panose="05000000000000000000" pitchFamily="2" charset="2"/>
              </a:rPr>
              <a:t>)</a:t>
            </a:r>
          </a:p>
          <a:p>
            <a:r>
              <a:rPr lang="en-CA" sz="3200" dirty="0"/>
              <a:t>Leads to increase in blood flow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1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Humoral Mechanisms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/>
          </a:bodyPr>
          <a:lstStyle/>
          <a:p>
            <a:r>
              <a:rPr lang="en-CA" sz="3200" dirty="0"/>
              <a:t>Regulation by substances present in blood</a:t>
            </a:r>
          </a:p>
          <a:p>
            <a:r>
              <a:rPr lang="en-CA" sz="3200" dirty="0"/>
              <a:t>Vasoconstrictor agents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Epinephrine</a:t>
            </a:r>
            <a:r>
              <a:rPr lang="en-CA" sz="2800" dirty="0"/>
              <a:t>: attaches to alpha receptors in blood vessels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Weak vasoconstriction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Angiotensin II</a:t>
            </a:r>
            <a:r>
              <a:rPr lang="en-CA" sz="2800" dirty="0"/>
              <a:t>: production stimulated by drop in blood pressure and drop in sodium levels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Very potent vasoconstrictor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Vasopressin</a:t>
            </a:r>
            <a:r>
              <a:rPr lang="en-CA" sz="2800" dirty="0"/>
              <a:t>: formed in the hypothalamus, promotes reabsorption of water in kidneys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High amounts will produce vasoconstriction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6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Humoral Mechanisms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 lnSpcReduction="10000"/>
          </a:bodyPr>
          <a:lstStyle/>
          <a:p>
            <a:r>
              <a:rPr lang="en-CA" sz="3200" dirty="0"/>
              <a:t>Regulation by substances present in blood</a:t>
            </a:r>
          </a:p>
          <a:p>
            <a:r>
              <a:rPr lang="en-CA" sz="3200" dirty="0"/>
              <a:t>Vasodilator agents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Epinephrine</a:t>
            </a:r>
            <a:r>
              <a:rPr lang="en-CA" sz="2800" dirty="0"/>
              <a:t>: attaches to beta receptors in blood vessels of skeletal/cardiac muscle and the liver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Causes vasodilation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Kinins</a:t>
            </a:r>
            <a:r>
              <a:rPr lang="en-CA" sz="2800" dirty="0"/>
              <a:t>: blood protein involved in inflammation, blood pressure and blood coagulation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Histamine</a:t>
            </a:r>
            <a:r>
              <a:rPr lang="en-CA" sz="2800" dirty="0"/>
              <a:t>: released by damaged cells, involved in inflammatory response</a:t>
            </a:r>
          </a:p>
          <a:p>
            <a:pPr marL="984250" lvl="1" indent="-527050">
              <a:buFont typeface="Wingdings" panose="05000000000000000000" pitchFamily="2" charset="2"/>
              <a:buChar char="Ø"/>
            </a:pPr>
            <a:r>
              <a:rPr lang="en-CA" sz="2800" dirty="0">
                <a:solidFill>
                  <a:srgbClr val="FF0000"/>
                </a:solidFill>
              </a:rPr>
              <a:t>Atrial natriuretic factor</a:t>
            </a:r>
            <a:r>
              <a:rPr lang="en-CA" sz="2800" dirty="0"/>
              <a:t>: released by atrial muscle cells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Very powerful vasodilator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2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Control Mechanisms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 lnSpcReduction="10000"/>
          </a:bodyPr>
          <a:lstStyle/>
          <a:p>
            <a:r>
              <a:rPr lang="en-CA" sz="3200" dirty="0"/>
              <a:t>ANS can rapidly induce changes in blood flow by vasodilation/constriction</a:t>
            </a:r>
          </a:p>
          <a:p>
            <a:r>
              <a:rPr lang="en-CA" sz="3200" dirty="0"/>
              <a:t>Sympathetic nervous system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sz="2800" dirty="0"/>
              <a:t>Norepinephrine released onto blood vessels </a:t>
            </a:r>
            <a:r>
              <a:rPr lang="en-CA" sz="2800" dirty="0">
                <a:sym typeface="Wingdings" panose="05000000000000000000" pitchFamily="2" charset="2"/>
              </a:rPr>
              <a:t> vasoconstriction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sz="2800" dirty="0">
                <a:sym typeface="Wingdings" panose="05000000000000000000" pitchFamily="2" charset="2"/>
              </a:rPr>
              <a:t>Acetylcholine causes release of epinephrine from adrenal glands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>
                <a:sym typeface="Wingdings" panose="05000000000000000000" pitchFamily="2" charset="2"/>
              </a:rPr>
              <a:t>Alpha receptors constrict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>
                <a:sym typeface="Wingdings" panose="05000000000000000000" pitchFamily="2" charset="2"/>
              </a:rPr>
              <a:t>Beta receptors dilate</a:t>
            </a:r>
            <a:endParaRPr lang="en-CA" sz="2400" dirty="0"/>
          </a:p>
          <a:p>
            <a:r>
              <a:rPr lang="en-CA" sz="3200" dirty="0"/>
              <a:t>Parasympathetic nervous system</a:t>
            </a:r>
          </a:p>
          <a:p>
            <a:pPr marL="896938" lvl="1" indent="-439738">
              <a:buFont typeface="Wingdings" panose="05000000000000000000" pitchFamily="2" charset="2"/>
              <a:buChar char="Ø"/>
            </a:pPr>
            <a:r>
              <a:rPr lang="en-CA" sz="2800" dirty="0"/>
              <a:t>Small indirect effect on blood vessels, causes weak vasodilation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2400" dirty="0"/>
              <a:t>Indirect because SNS is shut off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8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Baroreceptor Reflex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7577"/>
                <a:ext cx="10624457" cy="4493623"/>
              </a:xfrm>
            </p:spPr>
            <p:txBody>
              <a:bodyPr>
                <a:normAutofit/>
              </a:bodyPr>
              <a:lstStyle/>
              <a:p>
                <a:r>
                  <a:rPr lang="en-CA" sz="3200" dirty="0">
                    <a:solidFill>
                      <a:schemeClr val="tx1"/>
                    </a:solidFill>
                  </a:rPr>
                  <a:t>Negative feedback system that maintains mean arterial pressure (MAP)</a:t>
                </a:r>
              </a:p>
              <a:p>
                <a:r>
                  <a:rPr lang="en-CA" sz="3200" dirty="0">
                    <a:solidFill>
                      <a:schemeClr val="tx1"/>
                    </a:solidFill>
                  </a:rPr>
                  <a:t>Regulates cardiac output (CO) and total peripheral resistance (TPR)</a:t>
                </a:r>
              </a:p>
              <a:p>
                <a:pPr marL="984250" lvl="1" indent="-444500">
                  <a:buFont typeface="Wingdings" panose="05000000000000000000" pitchFamily="2" charset="2"/>
                  <a:buChar char="Ø"/>
                </a:pPr>
                <a:r>
                  <a:rPr lang="en-CA" sz="2800" dirty="0">
                    <a:solidFill>
                      <a:schemeClr val="tx1"/>
                    </a:solidFill>
                  </a:rPr>
                  <a:t>TPR is all resistance encountered by blood in entire systemic circulation</a:t>
                </a:r>
              </a:p>
              <a:p>
                <a:r>
                  <a:rPr lang="en-CA" sz="3200" dirty="0">
                    <a:solidFill>
                      <a:schemeClr val="tx1"/>
                    </a:solidFill>
                  </a:rPr>
                  <a:t>MAP is average pressure throughout the entire cardiac cycle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𝑀𝐴𝑃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𝐻𝑅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7577"/>
                <a:ext cx="10624457" cy="4493623"/>
              </a:xfrm>
              <a:blipFill>
                <a:blip r:embed="rId2"/>
                <a:stretch>
                  <a:fillRect l="-1320" t="-2849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18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Baroreceptor Reflex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CA" b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3" descr="Negative Feedback - Baroreceptor Reflex">
            <a:extLst>
              <a:ext uri="{FF2B5EF4-FFF2-40B4-BE49-F238E27FC236}">
                <a16:creationId xmlns:a16="http://schemas.microsoft.com/office/drawing/2014/main" id="{47DF9790-9A31-4654-85D1-F8DE7152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2700" y="1220959"/>
            <a:ext cx="7086600" cy="4179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5791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Baroreceptor Reflex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/>
          </a:bodyPr>
          <a:lstStyle/>
          <a:p>
            <a:r>
              <a:rPr lang="en-CA" sz="3200" dirty="0"/>
              <a:t>Located in walls of aortic arch and carotid sinuses</a:t>
            </a:r>
          </a:p>
          <a:p>
            <a:r>
              <a:rPr lang="en-CA" sz="3200" dirty="0"/>
              <a:t>Stretch sensitive receptors that monitor blood pressure</a:t>
            </a:r>
          </a:p>
          <a:p>
            <a:r>
              <a:rPr lang="en-CA" sz="3200" dirty="0"/>
              <a:t>Send APs back to cardiovascular center in the medulla of brainstem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4" descr="Copy of Baroreceptor reflex 2">
            <a:extLst>
              <a:ext uri="{FF2B5EF4-FFF2-40B4-BE49-F238E27FC236}">
                <a16:creationId xmlns:a16="http://schemas.microsoft.com/office/drawing/2014/main" id="{1EB3CBF8-84D1-45FA-A897-67A50EB0C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3" b="21639"/>
          <a:stretch/>
        </p:blipFill>
        <p:spPr>
          <a:xfrm>
            <a:off x="4184468" y="2857680"/>
            <a:ext cx="3823063" cy="3158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14152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Baroreceptor Reflex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77"/>
            <a:ext cx="10624457" cy="44936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4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CA" b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CA" sz="28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85AE374C-060F-4E36-B1D6-5A159FF91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322257"/>
              </p:ext>
            </p:extLst>
          </p:nvPr>
        </p:nvGraphicFramePr>
        <p:xfrm>
          <a:off x="2434045" y="1297577"/>
          <a:ext cx="7323909" cy="4641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5A6831-AB40-4CD4-914C-CC3FAA2F4DFB}"/>
              </a:ext>
            </a:extLst>
          </p:cNvPr>
          <p:cNvCxnSpPr>
            <a:cxnSpLocks/>
          </p:cNvCxnSpPr>
          <p:nvPr/>
        </p:nvCxnSpPr>
        <p:spPr>
          <a:xfrm>
            <a:off x="5060958" y="5033555"/>
            <a:ext cx="0" cy="1915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DEEB18-A63C-4954-A3FA-237A3C78C44B}"/>
              </a:ext>
            </a:extLst>
          </p:cNvPr>
          <p:cNvCxnSpPr>
            <a:cxnSpLocks/>
          </p:cNvCxnSpPr>
          <p:nvPr/>
        </p:nvCxnSpPr>
        <p:spPr>
          <a:xfrm>
            <a:off x="7851735" y="5033555"/>
            <a:ext cx="0" cy="1915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4035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Equations to know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1"/>
                <a:ext cx="10515600" cy="4415170"/>
              </a:xfrm>
            </p:spPr>
            <p:txBody>
              <a:bodyPr>
                <a:normAutofit/>
              </a:bodyPr>
              <a:lstStyle/>
              <a:p>
                <a:r>
                  <a:rPr lang="en-CA" dirty="0">
                    <a:solidFill>
                      <a:schemeClr val="tx1"/>
                    </a:solidFill>
                  </a:rPr>
                  <a:t>CO = HR x SV</a:t>
                </a:r>
              </a:p>
              <a:p>
                <a:r>
                  <a:rPr lang="en-CA" dirty="0">
                    <a:solidFill>
                      <a:schemeClr val="tx1"/>
                    </a:solidFill>
                  </a:rPr>
                  <a:t>Max HR = 220 – age</a:t>
                </a:r>
              </a:p>
              <a:p>
                <a:r>
                  <a:rPr lang="en-CA" dirty="0">
                    <a:solidFill>
                      <a:schemeClr val="tx1"/>
                    </a:solidFill>
                  </a:rPr>
                  <a:t>Stroke volume  = EDV –ESV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𝐵𝑙𝑜𝑜𝑑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𝐹𝑙𝑜𝑤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𝑁𝐹𝑀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𝐼𝐹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CA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𝐼𝐹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𝑀𝐴𝑃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𝐶𝑂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9031E-8B74-4CC0-9372-753BF492B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1"/>
                <a:ext cx="10515600" cy="4415170"/>
              </a:xfrm>
              <a:blipFill>
                <a:blip r:embed="rId2"/>
                <a:stretch>
                  <a:fillRect l="-1043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5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Endocrinology</a:t>
            </a:r>
            <a:br>
              <a:rPr lang="en-US" sz="4400" b="1" dirty="0">
                <a:solidFill>
                  <a:srgbClr val="4F2683"/>
                </a:solidFill>
                <a:latin typeface="+mn-lt"/>
              </a:rPr>
            </a:br>
            <a:r>
              <a:rPr lang="en-US" sz="4400" b="1" dirty="0">
                <a:solidFill>
                  <a:srgbClr val="FF0000"/>
                </a:solidFill>
                <a:latin typeface="+mn-lt"/>
              </a:rPr>
              <a:t>4 Questions on exam</a:t>
            </a:r>
            <a:endParaRPr lang="en-CA" sz="5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14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Owl forums</a:t>
            </a:r>
            <a:r>
              <a:rPr lang="en-CA" sz="3200" dirty="0">
                <a:latin typeface="+mn-lt"/>
              </a:rPr>
              <a:t> 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online </a:t>
            </a:r>
            <a:r>
              <a:rPr lang="en-CA" sz="3200" b="1" dirty="0" err="1">
                <a:solidFill>
                  <a:srgbClr val="4F227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28387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iologyClass" id="{7CFCF621-4751-448A-833E-E1064E57DA35}" vid="{78377000-374C-4815-9BE0-DAE063ECF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</TotalTime>
  <Words>3829</Words>
  <Application>Microsoft Office PowerPoint</Application>
  <PresentationFormat>Widescreen</PresentationFormat>
  <Paragraphs>744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Midterm #2 Review Sections 09/010</vt:lpstr>
      <vt:lpstr>Today</vt:lpstr>
      <vt:lpstr>Midterm Information</vt:lpstr>
      <vt:lpstr>Study Advice</vt:lpstr>
      <vt:lpstr>Questions from online dropbox/Emails</vt:lpstr>
      <vt:lpstr>Can you explain respiratory pump (which area is high pressure, which area is low pressure)</vt:lpstr>
      <vt:lpstr>Can you explain the process of the baroreceptor reflex (in the perspective of decreased blood pressure/MAP)</vt:lpstr>
      <vt:lpstr>Endocrinology 4 Questions on exam</vt:lpstr>
      <vt:lpstr>Types of Hormones</vt:lpstr>
      <vt:lpstr>Adrenal Gland: Layers</vt:lpstr>
      <vt:lpstr>Cortisol</vt:lpstr>
      <vt:lpstr>Pancreas</vt:lpstr>
      <vt:lpstr>Autonomic Nervous System &amp; Muscle 9-11 Questions on exam</vt:lpstr>
      <vt:lpstr>Nervous System Divisions</vt:lpstr>
      <vt:lpstr>Comparison of Autonomic and Somatic Motor Systems</vt:lpstr>
      <vt:lpstr>Sympathetic vs. Parasympathetic</vt:lpstr>
      <vt:lpstr>Autonomic vs. Somatic Motor Systems</vt:lpstr>
      <vt:lpstr>Parasympathetic vs. Sympathetic</vt:lpstr>
      <vt:lpstr>Muscle Structure</vt:lpstr>
      <vt:lpstr>Muscle Structure</vt:lpstr>
      <vt:lpstr>Thin Myofilament</vt:lpstr>
      <vt:lpstr>Thick Myofilament</vt:lpstr>
      <vt:lpstr>The Sarcomere</vt:lpstr>
      <vt:lpstr>The Sliding-Filament Theory</vt:lpstr>
      <vt:lpstr>The Neuromuscular Junction and Sarcomere</vt:lpstr>
      <vt:lpstr>Muscle twitch</vt:lpstr>
      <vt:lpstr>Grading of muscle contraction</vt:lpstr>
      <vt:lpstr>Tetanus</vt:lpstr>
      <vt:lpstr>Which of the following physiological responses results from sympathetic action? </vt:lpstr>
      <vt:lpstr>The two branches of the autonomic nervous system display which of the following properties?</vt:lpstr>
      <vt:lpstr>Cardiovascular 20-22 Questions on exam</vt:lpstr>
      <vt:lpstr>Functions of the cardiovascular system</vt:lpstr>
      <vt:lpstr>Blood volume distribution</vt:lpstr>
      <vt:lpstr>Which of the following pairings is NOT correct?</vt:lpstr>
      <vt:lpstr>Heart Flow</vt:lpstr>
      <vt:lpstr>The _______ supply blood to the heart muscle itself.</vt:lpstr>
      <vt:lpstr>Which of the following is the correct sequence for the spread of cardiac action potentials?</vt:lpstr>
      <vt:lpstr>Signal Flow</vt:lpstr>
      <vt:lpstr>SA Node Action potential</vt:lpstr>
      <vt:lpstr>Compare/Contrast – Action Potentials</vt:lpstr>
      <vt:lpstr>Which of the following is INCORRECT regarding diastole (filling of the heart)?</vt:lpstr>
      <vt:lpstr>Cardiac Cycle</vt:lpstr>
      <vt:lpstr>Cardiac Cycle</vt:lpstr>
      <vt:lpstr>Heart Rate (HR)</vt:lpstr>
      <vt:lpstr>Stroke Volume = EDV -ESV</vt:lpstr>
      <vt:lpstr>Cardiac output can be determined by which of the following formulas?</vt:lpstr>
      <vt:lpstr>Cardiac Output (CO)</vt:lpstr>
      <vt:lpstr>Overall Control of SV by ANS</vt:lpstr>
      <vt:lpstr>Stroke Volume</vt:lpstr>
      <vt:lpstr>Stroke Volume and Preload</vt:lpstr>
      <vt:lpstr>PNS Effect on HR</vt:lpstr>
      <vt:lpstr>SNS Effect on HR</vt:lpstr>
      <vt:lpstr>Which graph represents sympathetic influence on heart rate (in both cases the light grey line is under resting conditions)?</vt:lpstr>
      <vt:lpstr>Which graph represents sympathetic influence on heart rate (in both cases the light grey line is under resting conditions)?</vt:lpstr>
      <vt:lpstr>Summary of ANS Control of Heart Rate</vt:lpstr>
      <vt:lpstr>Frank-Starling Law</vt:lpstr>
      <vt:lpstr>Frank-Starling Law and Venous Return</vt:lpstr>
      <vt:lpstr>Frank-Starling Law and Venous Return</vt:lpstr>
      <vt:lpstr>The aortic semilunar valve prevents blood from returning to the _____.</vt:lpstr>
      <vt:lpstr>Blood Vessels</vt:lpstr>
      <vt:lpstr>Vessel Constriction and Blood Flow</vt:lpstr>
      <vt:lpstr>Relationship Between Pressure, Flow and Resistance (Page 232)</vt:lpstr>
      <vt:lpstr>Relationship Between Pressure, Flow and Resistance</vt:lpstr>
      <vt:lpstr>Defining terms</vt:lpstr>
      <vt:lpstr>Overall blood flow does not change</vt:lpstr>
      <vt:lpstr>Arteries and Veins</vt:lpstr>
      <vt:lpstr>Aorta and Large Arteries</vt:lpstr>
      <vt:lpstr>Arterioles</vt:lpstr>
      <vt:lpstr>Capillaries</vt:lpstr>
      <vt:lpstr>Veins</vt:lpstr>
      <vt:lpstr>Starling Forces</vt:lpstr>
      <vt:lpstr>Exchange In Capillaries</vt:lpstr>
      <vt:lpstr>Capillary Hydrostatic Pressure (Pc)</vt:lpstr>
      <vt:lpstr>Interstitial Fluid Hydrostatic Pressure (PIF)</vt:lpstr>
      <vt:lpstr>Interstitial Osmotic Pressure (πIF)</vt:lpstr>
      <vt:lpstr>Plasma Osmotic Pressure (πP)</vt:lpstr>
      <vt:lpstr>Balance of Starling Forces</vt:lpstr>
      <vt:lpstr>PC = 10, PIF = 1, πIF = 5, πC = 28</vt:lpstr>
      <vt:lpstr>Local Intrinsic Mechanisms: Myogenic Theory</vt:lpstr>
      <vt:lpstr>Local Intrinsic Mechanisms: Metabolic Theory</vt:lpstr>
      <vt:lpstr>Humoral Mechanisms</vt:lpstr>
      <vt:lpstr>Humoral Mechanisms</vt:lpstr>
      <vt:lpstr>Neural Control Mechanisms</vt:lpstr>
      <vt:lpstr>Baroreceptor Reflex</vt:lpstr>
      <vt:lpstr>Baroreceptor Reflex</vt:lpstr>
      <vt:lpstr>Baroreceptor Reflex</vt:lpstr>
      <vt:lpstr>Baroreceptor Reflex</vt:lpstr>
      <vt:lpstr>Equations to know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77</cp:revision>
  <dcterms:created xsi:type="dcterms:W3CDTF">2017-12-10T19:18:50Z</dcterms:created>
  <dcterms:modified xsi:type="dcterms:W3CDTF">2019-12-14T04:00:47Z</dcterms:modified>
</cp:coreProperties>
</file>